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Montserrat" panose="02000505000000020004" pitchFamily="2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Montserrat SemiBold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57">
          <p15:clr>
            <a:srgbClr val="A4A3A4"/>
          </p15:clr>
        </p15:guide>
        <p15:guide id="3" pos="7083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hXoYkpRNMwDquk6TdL2yEl5ipG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884" y="148"/>
      </p:cViewPr>
      <p:guideLst>
        <p:guide orient="horz" pos="278"/>
        <p:guide pos="25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Image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3834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Image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FRONT COVER">
    <p:bg>
      <p:bgPr>
        <a:solidFill>
          <a:schemeClr val="dk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21"/>
          <p:cNvGrpSpPr/>
          <p:nvPr/>
        </p:nvGrpSpPr>
        <p:grpSpPr>
          <a:xfrm>
            <a:off x="8389120" y="0"/>
            <a:ext cx="3802880" cy="1893001"/>
            <a:chOff x="8389120" y="-16003"/>
            <a:chExt cx="3802880" cy="1893001"/>
          </a:xfrm>
        </p:grpSpPr>
        <p:sp>
          <p:nvSpPr>
            <p:cNvPr id="14" name="Google Shape;14;p21"/>
            <p:cNvSpPr/>
            <p:nvPr/>
          </p:nvSpPr>
          <p:spPr>
            <a:xfrm rot="-5400000">
              <a:off x="9352061" y="-962941"/>
              <a:ext cx="1876998" cy="3802880"/>
            </a:xfrm>
            <a:custGeom>
              <a:avLst/>
              <a:gdLst/>
              <a:ahLst/>
              <a:cxnLst/>
              <a:rect l="l" t="t" r="r" b="b"/>
              <a:pathLst>
                <a:path w="1876998" h="3802880" extrusionOk="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" name="Google Shape;15;p21"/>
            <p:cNvSpPr/>
            <p:nvPr/>
          </p:nvSpPr>
          <p:spPr>
            <a:xfrm rot="-5400000">
              <a:off x="9600527" y="-931506"/>
              <a:ext cx="1675970" cy="3506976"/>
            </a:xfrm>
            <a:custGeom>
              <a:avLst/>
              <a:gdLst/>
              <a:ahLst/>
              <a:cxnLst/>
              <a:rect l="l" t="t" r="r" b="b"/>
              <a:pathLst>
                <a:path w="1675970" h="3471277" extrusionOk="0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3725"/>
              </a:schemeClr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6" name="Google Shape;16;p2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9161091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9" name="Google Shape;1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148" y="585443"/>
            <a:ext cx="3636575" cy="132823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1"/>
          <p:cNvSpPr txBox="1">
            <a:spLocks noGrp="1"/>
          </p:cNvSpPr>
          <p:nvPr>
            <p:ph type="body" idx="2"/>
          </p:nvPr>
        </p:nvSpPr>
        <p:spPr>
          <a:xfrm>
            <a:off x="447639" y="3879271"/>
            <a:ext cx="9186863" cy="98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  <a:defRPr sz="3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/>
          <p:nvPr/>
        </p:nvSpPr>
        <p:spPr>
          <a:xfrm rot="700613">
            <a:off x="-162596" y="5518123"/>
            <a:ext cx="3646937" cy="1161198"/>
          </a:xfrm>
          <a:custGeom>
            <a:avLst/>
            <a:gdLst/>
            <a:ahLst/>
            <a:cxnLst/>
            <a:rect l="l" t="t" r="r" b="b"/>
            <a:pathLst>
              <a:path w="3646937" h="1161198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22;p2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" name="Google Shape;18;p19"/>
          <p:cNvSpPr txBox="1"/>
          <p:nvPr userDrawn="1"/>
        </p:nvSpPr>
        <p:spPr>
          <a:xfrm>
            <a:off x="8740958" y="132129"/>
            <a:ext cx="368218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nn-NO" sz="1800" b="0" i="0" u="none" strike="noStrike" kern="1200" cap="none" baseline="0" dirty="0" smtClean="0">
                <a:solidFill>
                  <a:schemeClr val="tx1"/>
                </a:solidFill>
                <a:latin typeface="Montserrat" panose="02000505000000020004" pitchFamily="2" charset="0"/>
                <a:ea typeface="Arial"/>
                <a:cs typeface="Arial"/>
                <a:sym typeface="Arial"/>
              </a:rPr>
              <a:t>Yn cael ei argymell ar gyfer</a:t>
            </a:r>
            <a:endParaRPr lang="en-GB" sz="1800" b="0" i="0" u="none" strike="noStrike" kern="1200" cap="none" dirty="0">
              <a:solidFill>
                <a:schemeClr val="tx1"/>
              </a:solidFill>
              <a:latin typeface="Montserrat" panose="02000505000000020004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IC">
  <p:cSld name="TITLE AND PIC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0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30"/>
          <p:cNvSpPr/>
          <p:nvPr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30"/>
          <p:cNvSpPr/>
          <p:nvPr/>
        </p:nvSpPr>
        <p:spPr>
          <a:xfrm rot="-8644033" flipH="1">
            <a:off x="9511052" y="609713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3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30"/>
          <p:cNvSpPr>
            <a:spLocks noGrp="1"/>
          </p:cNvSpPr>
          <p:nvPr>
            <p:ph type="pic" idx="2"/>
          </p:nvPr>
        </p:nvSpPr>
        <p:spPr>
          <a:xfrm rot="-168861">
            <a:off x="1781175" y="1347788"/>
            <a:ext cx="8805863" cy="4779962"/>
          </a:xfrm>
          <a:prstGeom prst="rect">
            <a:avLst/>
          </a:prstGeom>
          <a:solidFill>
            <a:srgbClr val="D8D8D8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2">
  <p:cSld name="KEY STATEMENT 2">
    <p:bg>
      <p:bgPr>
        <a:solidFill>
          <a:schemeClr val="dk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1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3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31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31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3">
  <p:cSld name="KEY STATEMENT 33">
    <p:bg>
      <p:bgPr>
        <a:solidFill>
          <a:schemeClr val="dk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2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3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32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32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32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32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">
  <p:cSld name="KEY STATEMENT 3">
    <p:bg>
      <p:bgPr>
        <a:solidFill>
          <a:schemeClr val="dk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3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3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p33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33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33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33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4">
  <p:cSld name="KEY STATEMENT 4">
    <p:bg>
      <p:bgPr>
        <a:solidFill>
          <a:schemeClr val="dk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34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500"/>
              <a:buNone/>
              <a:defRPr sz="6500" b="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3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3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34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5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Montserrat SemiBold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8" name="Google Shape;118;p35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19" name="Google Shape;119;p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 SemiBold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3" name="Google Shape;123;p3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1" type="obj">
  <p:cSld name="OBJECT">
    <p:bg>
      <p:bgPr>
        <a:solidFill>
          <a:schemeClr val="dk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22"/>
          <p:cNvSpPr/>
          <p:nvPr userDrawn="1"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Google Shape;29;p22"/>
          <p:cNvSpPr/>
          <p:nvPr/>
        </p:nvSpPr>
        <p:spPr>
          <a:xfrm rot="-8644033" flipH="1">
            <a:off x="9511051" y="153764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">
  <p:cSld name="TITLE &amp; CONTENT 2">
    <p:bg>
      <p:bgPr>
        <a:solidFill>
          <a:schemeClr val="dk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/>
          <p:nvPr/>
        </p:nvSpPr>
        <p:spPr>
          <a:xfrm rot="-2155967">
            <a:off x="10024197" y="203996"/>
            <a:ext cx="2239039" cy="1020826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33;p23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3">
  <p:cSld name="TITLE &amp; CONTENT 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39;p24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40;p2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24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4">
  <p:cSld name="TITLE &amp; CONTENT 4">
    <p:bg>
      <p:bgPr>
        <a:solidFill>
          <a:schemeClr val="dk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2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" name="Google Shape;51;p25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5">
  <p:cSld name="TITLE &amp; CONTENT 5">
    <p:bg>
      <p:bgPr>
        <a:solidFill>
          <a:schemeClr val="dk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/>
          <p:nvPr/>
        </p:nvSpPr>
        <p:spPr>
          <a:xfrm rot="-4392147">
            <a:off x="8468108" y="4483603"/>
            <a:ext cx="1677537" cy="4420242"/>
          </a:xfrm>
          <a:custGeom>
            <a:avLst/>
            <a:gdLst/>
            <a:ahLst/>
            <a:cxnLst/>
            <a:rect l="l" t="t" r="r" b="b"/>
            <a:pathLst>
              <a:path w="1677537" h="4420242" extrusionOk="0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26"/>
          <p:cNvSpPr/>
          <p:nvPr/>
        </p:nvSpPr>
        <p:spPr>
          <a:xfrm rot="2821680">
            <a:off x="-603684" y="5743823"/>
            <a:ext cx="1783397" cy="817317"/>
          </a:xfrm>
          <a:custGeom>
            <a:avLst/>
            <a:gdLst/>
            <a:ahLst/>
            <a:cxnLst/>
            <a:rect l="l" t="t" r="r" b="b"/>
            <a:pathLst>
              <a:path w="1783397" h="817317" extrusionOk="0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26"/>
          <p:cNvSpPr/>
          <p:nvPr/>
        </p:nvSpPr>
        <p:spPr>
          <a:xfrm rot="-1395682">
            <a:off x="10790554" y="-143492"/>
            <a:ext cx="3010253" cy="1528467"/>
          </a:xfrm>
          <a:custGeom>
            <a:avLst/>
            <a:gdLst/>
            <a:ahLst/>
            <a:cxnLst/>
            <a:rect l="l" t="t" r="r" b="b"/>
            <a:pathLst>
              <a:path w="3010253" h="1528467" extrusionOk="0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2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>
  <p:cSld name="BACK COV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1" name="Google Shape;61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147" y="2274517"/>
            <a:ext cx="6321708" cy="230896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7"/>
          <p:cNvSpPr/>
          <p:nvPr/>
        </p:nvSpPr>
        <p:spPr>
          <a:xfrm rot="700613">
            <a:off x="-110182" y="5880105"/>
            <a:ext cx="3188554" cy="862080"/>
          </a:xfrm>
          <a:custGeom>
            <a:avLst/>
            <a:gdLst/>
            <a:ahLst/>
            <a:cxnLst/>
            <a:rect l="l" t="t" r="r" b="b"/>
            <a:pathLst>
              <a:path w="3188554" h="8620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27"/>
          <p:cNvSpPr/>
          <p:nvPr/>
        </p:nvSpPr>
        <p:spPr>
          <a:xfrm rot="-6450847">
            <a:off x="8812434" y="2580234"/>
            <a:ext cx="1851906" cy="5570950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27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27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1st VERSION)">
  <p:cSld name="TITLE &amp; CONTENT x2 (1st VERSION)">
    <p:bg>
      <p:bgPr>
        <a:solidFill>
          <a:schemeClr val="dk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8"/>
          <p:cNvSpPr/>
          <p:nvPr/>
        </p:nvSpPr>
        <p:spPr>
          <a:xfrm rot="-6450847">
            <a:off x="10523608" y="4765931"/>
            <a:ext cx="788942" cy="3111002"/>
          </a:xfrm>
          <a:custGeom>
            <a:avLst/>
            <a:gdLst/>
            <a:ahLst/>
            <a:cxnLst/>
            <a:rect l="l" t="t" r="r" b="b"/>
            <a:pathLst>
              <a:path w="788942" h="3111002" extrusionOk="0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2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28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28"/>
          <p:cNvSpPr/>
          <p:nvPr/>
        </p:nvSpPr>
        <p:spPr>
          <a:xfrm rot="9906262">
            <a:off x="9733477" y="-377900"/>
            <a:ext cx="2590708" cy="1375365"/>
          </a:xfrm>
          <a:custGeom>
            <a:avLst/>
            <a:gdLst/>
            <a:ahLst/>
            <a:cxnLst/>
            <a:rect l="l" t="t" r="r" b="b"/>
            <a:pathLst>
              <a:path w="2590708" h="1375365" extrusionOk="0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28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2nd VERSION)">
  <p:cSld name="TITLE &amp; CONTENT x2 (2nd VERSION)"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29"/>
          <p:cNvSpPr/>
          <p:nvPr/>
        </p:nvSpPr>
        <p:spPr>
          <a:xfrm rot="9906262">
            <a:off x="11085473" y="-176372"/>
            <a:ext cx="1076985" cy="1147580"/>
          </a:xfrm>
          <a:custGeom>
            <a:avLst/>
            <a:gdLst/>
            <a:ahLst/>
            <a:cxnLst/>
            <a:rect l="l" t="t" r="r" b="b"/>
            <a:pathLst>
              <a:path w="1076985" h="1147580" extrusionOk="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29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Montserrat SemiBold"/>
              <a:buNone/>
              <a:defRPr sz="4400" b="0" i="0" u="none" strike="noStrike" cap="none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2.jpg"/><Relationship Id="rId10" Type="http://schemas.openxmlformats.org/officeDocument/2006/relationships/image" Target="../media/image16.png"/><Relationship Id="rId4" Type="http://schemas.openxmlformats.org/officeDocument/2006/relationships/image" Target="../media/image11.jp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body" idx="1"/>
          </p:nvPr>
        </p:nvSpPr>
        <p:spPr>
          <a:xfrm>
            <a:off x="406073" y="2905125"/>
            <a:ext cx="11687603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cy-GB" dirty="0" smtClean="0"/>
              <a:t>Barefoot </a:t>
            </a:r>
            <a:r>
              <a:rPr lang="cy-GB" dirty="0"/>
              <a:t>yn cwrdd </a:t>
            </a:r>
            <a:endParaRPr lang="cy-GB" dirty="0" smtClean="0"/>
          </a:p>
          <a:p>
            <a:r>
              <a:rPr lang="cy-GB" dirty="0" smtClean="0"/>
              <a:t>â micro:bit</a:t>
            </a:r>
            <a:endParaRPr lang="en-GB" dirty="0"/>
          </a:p>
          <a:p>
            <a:pPr marL="0" indent="0"/>
            <a:r>
              <a:rPr lang="cy-GB" altLang="en-US" sz="3200" dirty="0" smtClean="0">
                <a:solidFill>
                  <a:srgbClr val="202124"/>
                </a:solidFill>
                <a:latin typeface="Montserrat" panose="02000505000000020004" pitchFamily="2" charset="0"/>
              </a:rPr>
              <a:t>  Animeiddiadau </a:t>
            </a:r>
            <a:r>
              <a:rPr lang="cy-GB" altLang="en-US" sz="3200" dirty="0">
                <a:solidFill>
                  <a:srgbClr val="202124"/>
                </a:solidFill>
                <a:latin typeface="Montserrat" panose="02000505000000020004" pitchFamily="2" charset="0"/>
              </a:rPr>
              <a:t>Bywyd Gwyllt</a:t>
            </a:r>
            <a:r>
              <a:rPr lang="cy-GB" altLang="en-US" sz="3200" dirty="0">
                <a:solidFill>
                  <a:schemeClr val="tx1"/>
                </a:solidFill>
                <a:latin typeface="Montserrat" panose="02000505000000020004" pitchFamily="2" charset="0"/>
              </a:rPr>
              <a:t> </a:t>
            </a:r>
            <a:r>
              <a:rPr lang="cy-GB" altLang="en-US" sz="3200" dirty="0" smtClean="0">
                <a:solidFill>
                  <a:schemeClr val="tx1"/>
                </a:solidFill>
                <a:latin typeface="Montserrat" panose="02000505000000020004" pitchFamily="2" charset="0"/>
              </a:rPr>
              <a:t> </a:t>
            </a:r>
            <a:r>
              <a:rPr lang="en-GB" sz="3200" dirty="0" smtClean="0">
                <a:solidFill>
                  <a:schemeClr val="tx2"/>
                </a:solidFill>
                <a:latin typeface="Montserrat" panose="02000505000000020004" pitchFamily="2" charset="0"/>
              </a:rPr>
              <a:t>- </a:t>
            </a:r>
            <a:r>
              <a:rPr lang="en-GB" sz="3200" dirty="0" err="1" smtClean="0">
                <a:solidFill>
                  <a:schemeClr val="tx2"/>
                </a:solidFill>
                <a:latin typeface="Montserrat" panose="02000505000000020004" pitchFamily="2" charset="0"/>
              </a:rPr>
              <a:t>Gwers</a:t>
            </a:r>
            <a:r>
              <a:rPr lang="en-GB" sz="3200" dirty="0" smtClean="0">
                <a:solidFill>
                  <a:schemeClr val="tx2"/>
                </a:solidFill>
                <a:latin typeface="Montserrat" panose="02000505000000020004" pitchFamily="2" charset="0"/>
              </a:rPr>
              <a:t> </a:t>
            </a:r>
            <a:r>
              <a:rPr lang="en-GB" sz="3200" dirty="0">
                <a:solidFill>
                  <a:schemeClr val="tx2"/>
                </a:solidFill>
                <a:latin typeface="Montserrat" panose="02000505000000020004" pitchFamily="2" charset="0"/>
              </a:rPr>
              <a:t>1</a:t>
            </a:r>
            <a:endParaRPr sz="3200" dirty="0">
              <a:solidFill>
                <a:schemeClr val="tx2"/>
              </a:solidFill>
              <a:latin typeface="Montserrat" panose="02000505000000020004" pitchFamily="2" charset="0"/>
            </a:endParaRPr>
          </a:p>
        </p:txBody>
      </p:sp>
      <p:sp>
        <p:nvSpPr>
          <p:cNvPr id="129" name="Google Shape;129;p1"/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dirty="0" smtClean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7-9 </a:t>
            </a:r>
            <a:r>
              <a:rPr lang="en-GB" sz="3200" b="1" dirty="0" err="1" smtClean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oed</a:t>
            </a:r>
            <a:endParaRPr sz="3200" b="1" dirty="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cy-GB" dirty="0"/>
              <a:t>Creu rhaglen</a:t>
            </a:r>
            <a:endParaRPr dirty="0"/>
          </a:p>
        </p:txBody>
      </p:sp>
      <p:sp>
        <p:nvSpPr>
          <p:cNvPr id="191" name="Google Shape;191;p10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Beth am greu’r rhaglen a welsom ar ddechrau’r wers</a:t>
            </a:r>
            <a:endParaRPr lang="en-GB" dirty="0"/>
          </a:p>
        </p:txBody>
      </p:sp>
      <p:pic>
        <p:nvPicPr>
          <p:cNvPr id="193" name="Google Shape;19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0424" y="2483318"/>
            <a:ext cx="3494899" cy="3070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994" y="2570830"/>
            <a:ext cx="4024857" cy="289543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Trosglwyddo rhaglen</a:t>
            </a:r>
            <a:endParaRPr lang="en-GB" dirty="0"/>
          </a:p>
        </p:txBody>
      </p:sp>
      <p:sp>
        <p:nvSpPr>
          <p:cNvPr id="199" name="Google Shape;199;p11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 smtClean="0"/>
              <a:t>Llwythwch </a:t>
            </a:r>
            <a:r>
              <a:rPr lang="cy-GB" dirty="0"/>
              <a:t>y rhaglen i lawr, yna dewiswch ‘Show in folder’</a:t>
            </a:r>
            <a:endParaRPr lang="en-GB" dirty="0"/>
          </a:p>
          <a:p>
            <a:pPr marL="76200" indent="0">
              <a:buNone/>
            </a:pPr>
            <a:r>
              <a:rPr lang="cy-GB" dirty="0"/>
              <a:t>Llusgwch y ffeil o'r ffolder 'Downloads' i'r micro:bit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6" y="2520633"/>
            <a:ext cx="5169083" cy="2135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647" y="2520633"/>
            <a:ext cx="4235489" cy="21350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Cadw’n ddiogel</a:t>
            </a:r>
            <a:endParaRPr lang="en-GB" dirty="0"/>
          </a:p>
        </p:txBody>
      </p:sp>
      <p:sp>
        <p:nvSpPr>
          <p:cNvPr id="206" name="Google Shape;206;p12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Daliwch y micro:bit yn ofalus wrth yr ymylon</a:t>
            </a:r>
            <a:endParaRPr lang="en-GB" dirty="0"/>
          </a:p>
          <a:p>
            <a:pPr marL="76200" indent="0">
              <a:buNone/>
            </a:pPr>
            <a:r>
              <a:rPr lang="cy-GB" dirty="0"/>
              <a:t>Peidiwch â chyffwrdd a’r cydrannau</a:t>
            </a:r>
            <a:endParaRPr lang="en-GB" dirty="0"/>
          </a:p>
          <a:p>
            <a:pPr marL="76200" indent="0">
              <a:buNone/>
            </a:pPr>
            <a:r>
              <a:rPr lang="cy-GB" dirty="0"/>
              <a:t>Cadwch hylifau oddi wrth y micro:bit</a:t>
            </a:r>
            <a:endParaRPr lang="en-GB" dirty="0"/>
          </a:p>
        </p:txBody>
      </p:sp>
      <p:pic>
        <p:nvPicPr>
          <p:cNvPr id="207" name="Google Shape;20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80202" y="2032370"/>
            <a:ext cx="3563511" cy="3213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Eich tro chi!</a:t>
            </a:r>
            <a:endParaRPr lang="en-GB" dirty="0"/>
          </a:p>
        </p:txBody>
      </p:sp>
      <p:sp>
        <p:nvSpPr>
          <p:cNvPr id="183" name="Google Shape;183;p9"/>
          <p:cNvSpPr txBox="1"/>
          <p:nvPr/>
        </p:nvSpPr>
        <p:spPr>
          <a:xfrm>
            <a:off x="5349200" y="2644067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096967" y="3162200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Google Shape;213;p1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607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>
              <a:buNone/>
            </a:pPr>
            <a:r>
              <a:rPr lang="cy-GB" dirty="0"/>
              <a:t>Amgylchedd rhaglennu MakeCode </a:t>
            </a:r>
            <a:r>
              <a:rPr lang="en-GB" dirty="0" smtClean="0"/>
              <a:t>- </a:t>
            </a:r>
            <a:r>
              <a:rPr lang="en-GB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makecode.microbit.org</a:t>
            </a:r>
            <a:endParaRPr dirty="0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76200" indent="0">
              <a:buNone/>
            </a:pPr>
            <a:r>
              <a:rPr lang="cy-GB" dirty="0"/>
              <a:t>Ar ôl i chi wneud eich rhaglen gyntaf, allwch chi arbrofi â’r rhain gan ddefnyddio blociau ‘Basic’ i wneud y canlynol:</a:t>
            </a:r>
            <a:endParaRPr lang="en-GB" dirty="0"/>
          </a:p>
          <a:p>
            <a:pPr lvl="1"/>
            <a:r>
              <a:rPr lang="cy-GB" dirty="0"/>
              <a:t>Dangos delwedd wahanol?</a:t>
            </a:r>
            <a:endParaRPr lang="en-GB" dirty="0"/>
          </a:p>
          <a:p>
            <a:pPr lvl="1"/>
            <a:r>
              <a:rPr lang="cy-GB" dirty="0"/>
              <a:t>Dangos dwy ddelwedd, gyda saib yn y canol?</a:t>
            </a:r>
            <a:endParaRPr lang="en-GB" dirty="0"/>
          </a:p>
          <a:p>
            <a:pPr lvl="1"/>
            <a:r>
              <a:rPr lang="cy-GB" dirty="0"/>
              <a:t>Dangos rhif?</a:t>
            </a:r>
            <a:endParaRPr lang="en-GB" dirty="0"/>
          </a:p>
          <a:p>
            <a:pPr lvl="1"/>
            <a:r>
              <a:rPr lang="cy-GB" dirty="0"/>
              <a:t>Dangos rhywfaint o destun?</a:t>
            </a:r>
            <a:endParaRPr lang="en-GB" dirty="0"/>
          </a:p>
          <a:p>
            <a:pPr lvl="1"/>
            <a:r>
              <a:rPr lang="cy-GB" dirty="0"/>
              <a:t>Cyfuno delweddau, rhifau a thestun mewn dilyniant?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02" y="1788986"/>
            <a:ext cx="3550958" cy="14667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290" y="1788986"/>
            <a:ext cx="2909615" cy="14667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646" y="1850823"/>
            <a:ext cx="1866900" cy="1343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786" y="1850823"/>
            <a:ext cx="1927396" cy="1375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42724" y="3886080"/>
            <a:ext cx="1842974" cy="5638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43206" y="3887435"/>
            <a:ext cx="2329518" cy="1430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3206" y="5385311"/>
            <a:ext cx="1710732" cy="6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18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Creu ein delweddau ein hunain</a:t>
            </a:r>
            <a:endParaRPr lang="en-GB" dirty="0"/>
          </a:p>
        </p:txBody>
      </p:sp>
      <p:sp>
        <p:nvSpPr>
          <p:cNvPr id="225" name="Google Shape;225;p1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Mae modd rhaglennu pob LED yn unigol, er mwyn i ni allu creu ein delweddau ein hunain</a:t>
            </a:r>
            <a:endParaRPr lang="en-GB" dirty="0"/>
          </a:p>
        </p:txBody>
      </p:sp>
      <p:pic>
        <p:nvPicPr>
          <p:cNvPr id="226" name="Google Shape;22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1680" y="2324351"/>
            <a:ext cx="3484238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9281" y="2324351"/>
            <a:ext cx="3542096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Creu ein delweddau ein hunain</a:t>
            </a:r>
            <a:endParaRPr lang="en-GB" dirty="0"/>
          </a:p>
        </p:txBody>
      </p:sp>
      <p:sp>
        <p:nvSpPr>
          <p:cNvPr id="233" name="Google Shape;233;p1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cy-GB" dirty="0"/>
              <a:t>Pa ddelweddau planhigion neu natur allen ni eu gwneud drwy ddefnyddio’r LEDs?</a:t>
            </a:r>
            <a:endParaRPr dirty="0"/>
          </a:p>
        </p:txBody>
      </p:sp>
      <p:pic>
        <p:nvPicPr>
          <p:cNvPr id="234" name="Google Shape;23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40556" y="2324351"/>
            <a:ext cx="3455362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2545" y="2324351"/>
            <a:ext cx="3681337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Creu ein delweddau ein hunain</a:t>
            </a:r>
            <a:endParaRPr lang="en-GB" dirty="0"/>
          </a:p>
        </p:txBody>
      </p:sp>
      <p:sp>
        <p:nvSpPr>
          <p:cNvPr id="241" name="Google Shape;241;p1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Mae’r bloc ‘show leds’ yn ein galluogi i raglennu LEDs unigol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646" y="2302044"/>
            <a:ext cx="2469618" cy="38061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242" y="2302043"/>
            <a:ext cx="2444698" cy="38061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Eich tro chi!</a:t>
            </a:r>
            <a:endParaRPr lang="en-GB" dirty="0"/>
          </a:p>
        </p:txBody>
      </p:sp>
      <p:sp>
        <p:nvSpPr>
          <p:cNvPr id="249" name="Google Shape;249;p1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Ar ôl i chi wneud eich rhaglen sy’n cynnwys eich delwedd chi, allwch chi arbrofi â’r blociau ‘Basic’ hyn i wneud y canlynol:</a:t>
            </a:r>
            <a:endParaRPr lang="en-GB" dirty="0"/>
          </a:p>
          <a:p>
            <a:pPr lvl="1"/>
            <a:r>
              <a:rPr lang="cy-GB" dirty="0"/>
              <a:t>Dangos delwedd wahanol?</a:t>
            </a:r>
            <a:endParaRPr lang="en-GB" dirty="0"/>
          </a:p>
          <a:p>
            <a:pPr lvl="1"/>
            <a:r>
              <a:rPr lang="cy-GB" dirty="0"/>
              <a:t>Dangos dwy o’ch delweddau chi, gyda saib yn y canol?</a:t>
            </a:r>
            <a:endParaRPr lang="en-GB" dirty="0"/>
          </a:p>
          <a:p>
            <a:pPr lvl="1"/>
            <a:r>
              <a:rPr lang="cy-GB" dirty="0"/>
              <a:t>Ychwanegwch enw eich delwedd ar ôl iddo gael ei ddangos?</a:t>
            </a:r>
            <a:endParaRPr lang="en-GB" dirty="0"/>
          </a:p>
          <a:p>
            <a:pPr lvl="1"/>
            <a:r>
              <a:rPr lang="cy-GB" dirty="0"/>
              <a:t>Cyfuno nifer o ddelweddau a thestun mewn dilyniant?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845" y="4127003"/>
            <a:ext cx="1786135" cy="23371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3163" y="4127003"/>
            <a:ext cx="1842974" cy="5638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7937" y="4127003"/>
            <a:ext cx="2329518" cy="14308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3163" y="4831564"/>
            <a:ext cx="1710732" cy="6913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Sesiwn gyda phawb</a:t>
            </a:r>
            <a:endParaRPr lang="en-GB" dirty="0"/>
          </a:p>
        </p:txBody>
      </p:sp>
      <p:sp>
        <p:nvSpPr>
          <p:cNvPr id="259" name="Google Shape;259;p18"/>
          <p:cNvSpPr txBox="1">
            <a:spLocks noGrp="1"/>
          </p:cNvSpPr>
          <p:nvPr>
            <p:ph type="body" idx="1"/>
          </p:nvPr>
        </p:nvSpPr>
        <p:spPr>
          <a:xfrm>
            <a:off x="335989" y="1119035"/>
            <a:ext cx="11368331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Rhannwch eich rhaglen â rhywun wrth eich ymyl chi</a:t>
            </a:r>
            <a:endParaRPr lang="en-GB" dirty="0"/>
          </a:p>
          <a:p>
            <a:pPr marL="76200" indent="0">
              <a:buNone/>
            </a:pPr>
            <a:r>
              <a:rPr lang="cy-GB" dirty="0"/>
              <a:t>Eglurwch iddyn nhw pa flociau rydych chi wedi’u defnyddio yn eich rhaglen a pham </a:t>
            </a:r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 smtClean="0"/>
              <a:t>Amcanion </a:t>
            </a:r>
            <a:r>
              <a:rPr lang="cy-GB" dirty="0"/>
              <a:t>dysgu</a:t>
            </a:r>
            <a:endParaRPr lang="en-GB" dirty="0"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1"/>
          </p:nvPr>
        </p:nvSpPr>
        <p:spPr>
          <a:xfrm>
            <a:off x="335990" y="1119034"/>
            <a:ext cx="10807727" cy="3374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228600" lvl="0" indent="-228600">
              <a:spcBef>
                <a:spcPts val="1800"/>
              </a:spcBef>
            </a:pPr>
            <a:r>
              <a:rPr lang="en-GB" dirty="0"/>
              <a:t>R</a:t>
            </a:r>
            <a:r>
              <a:rPr lang="cy-GB" dirty="0" smtClean="0"/>
              <a:t>ydw </a:t>
            </a:r>
            <a:r>
              <a:rPr lang="cy-GB" dirty="0"/>
              <a:t>i’n gallu egluro beth mae cydrannau’r micro:bit yn eu gwneud </a:t>
            </a:r>
          </a:p>
          <a:p>
            <a:pPr marL="228600" lvl="0" indent="-228600">
              <a:spcBef>
                <a:spcPts val="1800"/>
              </a:spcBef>
            </a:pPr>
            <a:r>
              <a:rPr lang="en-GB" dirty="0" smtClean="0"/>
              <a:t>R</a:t>
            </a:r>
            <a:r>
              <a:rPr lang="cy-GB" dirty="0" smtClean="0"/>
              <a:t>ydw </a:t>
            </a:r>
            <a:r>
              <a:rPr lang="cy-GB" dirty="0"/>
              <a:t>i’n gallu creu dilyniant cod yn y golygydd MakeCode micro:bit</a:t>
            </a:r>
            <a:endParaRPr lang="en-GB" dirty="0"/>
          </a:p>
          <a:p>
            <a:pPr marL="228600" lvl="0" indent="-228600">
              <a:spcBef>
                <a:spcPts val="2400"/>
              </a:spcBef>
              <a:spcAft>
                <a:spcPts val="600"/>
              </a:spcAft>
            </a:pPr>
            <a:r>
              <a:rPr lang="en-GB" dirty="0"/>
              <a:t>R</a:t>
            </a:r>
            <a:r>
              <a:rPr lang="cy-GB" dirty="0" smtClean="0"/>
              <a:t>ydw </a:t>
            </a:r>
            <a:r>
              <a:rPr lang="cy-GB" dirty="0"/>
              <a:t>i’n gallu dylunio a chodio animeiddiad gan ddefnyddio LEDs y micro:bit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en-GB"/>
              <a:t>micro:bit</a:t>
            </a:r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6882959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Mae'r micro:bit yn gyfrifiadur arbennig y gallwn ei raglennu.</a:t>
            </a:r>
            <a:endParaRPr lang="en-GB" dirty="0"/>
          </a:p>
          <a:p>
            <a:pPr marL="76200" indent="0">
              <a:buNone/>
            </a:pPr>
            <a:r>
              <a:rPr lang="cy-GB" dirty="0" smtClean="0"/>
              <a:t>Allwch </a:t>
            </a:r>
            <a:r>
              <a:rPr lang="cy-GB" dirty="0"/>
              <a:t>chi ddod o hyd i’r rhannau hyn?</a:t>
            </a:r>
            <a:endParaRPr lang="en-GB" dirty="0"/>
          </a:p>
          <a:p>
            <a:pPr marL="342900" indent="-342900">
              <a:spcBef>
                <a:spcPts val="1600"/>
              </a:spcBef>
              <a:buSzPct val="100000"/>
            </a:pPr>
            <a:r>
              <a:rPr lang="en-GB" sz="2200" dirty="0" smtClean="0"/>
              <a:t>LEDs</a:t>
            </a:r>
            <a:endParaRPr sz="2200" dirty="0"/>
          </a:p>
          <a:p>
            <a:pPr marL="342900" indent="-342900">
              <a:buSzPct val="100000"/>
            </a:pPr>
            <a:r>
              <a:rPr lang="en-GB" sz="2200" dirty="0" err="1" smtClean="0"/>
              <a:t>Cysylltydd</a:t>
            </a:r>
            <a:r>
              <a:rPr lang="en-GB" sz="2200" dirty="0" smtClean="0"/>
              <a:t> USB </a:t>
            </a:r>
            <a:endParaRPr sz="2200" dirty="0" smtClean="0"/>
          </a:p>
          <a:p>
            <a:pPr marL="76200" indent="0">
              <a:buNone/>
            </a:pPr>
            <a:r>
              <a:rPr lang="cy-GB" dirty="0"/>
              <a:t>A yw’r LEDs yn fewnbynnau neu’n allbynnau?</a:t>
            </a:r>
            <a:endParaRPr lang="en-GB" dirty="0"/>
          </a:p>
          <a:p>
            <a:pPr marL="76200" indent="0">
              <a:buNone/>
            </a:pPr>
            <a:r>
              <a:rPr lang="cy-GB" dirty="0"/>
              <a:t>Pa rannau eraill allwch chi ddod o hyd iddyn </a:t>
            </a:r>
            <a:r>
              <a:rPr lang="cy-GB" dirty="0" smtClean="0"/>
              <a:t>nhw?</a:t>
            </a:r>
            <a:endParaRPr lang="en-GB" dirty="0"/>
          </a:p>
          <a:p>
            <a:pPr marL="76200" indent="0">
              <a:buNone/>
            </a:pPr>
            <a:r>
              <a:rPr lang="cy-GB" dirty="0" smtClean="0"/>
              <a:t>Beth </a:t>
            </a:r>
            <a:r>
              <a:rPr lang="cy-GB" dirty="0"/>
              <a:t>allai’r rhannau eraill hyn ei wneud?</a:t>
            </a:r>
            <a:endParaRPr dirty="0"/>
          </a:p>
        </p:txBody>
      </p:sp>
      <p:pic>
        <p:nvPicPr>
          <p:cNvPr id="142" name="Google Shape;14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3385" y="3742313"/>
            <a:ext cx="3200333" cy="2573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43385" y="1119035"/>
            <a:ext cx="3200332" cy="2572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Ein rhaglen gyntaf</a:t>
            </a:r>
            <a:endParaRPr lang="en-GB" dirty="0"/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cy-GB" dirty="0"/>
              <a:t>Beth ydych chi’n meddwl fod y rhaglen hon ar gyfer y micro:bit yn </a:t>
            </a:r>
            <a:r>
              <a:rPr lang="cy-GB" dirty="0" smtClean="0"/>
              <a:t>ei </a:t>
            </a:r>
            <a:r>
              <a:rPr lang="cy-GB" dirty="0"/>
              <a:t>wneud?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757" y="2229434"/>
            <a:ext cx="3804908" cy="2737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Trosglwyddo rhaglen</a:t>
            </a:r>
            <a:endParaRPr lang="en-GB" dirty="0"/>
          </a:p>
        </p:txBody>
      </p:sp>
      <p:sp>
        <p:nvSpPr>
          <p:cNvPr id="156" name="Google Shape;156;p5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Llun o'r man cychwyn ar gyfer delweddau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535" y="1999648"/>
            <a:ext cx="5887453" cy="4415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cy-GB" dirty="0"/>
              <a:t>Trosglwyddo rhaglen</a:t>
            </a:r>
            <a:endParaRPr dirty="0"/>
          </a:p>
        </p:txBody>
      </p:sp>
      <p:sp>
        <p:nvSpPr>
          <p:cNvPr id="163" name="Google Shape;163;p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Llun o ffeil yn cael ei throsglwyddo gan ddefnyddio cebl USB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452" y="2020713"/>
            <a:ext cx="5190797" cy="38083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cy-GB" dirty="0"/>
              <a:t>Trosglwyddo rhaglen</a:t>
            </a:r>
            <a:endParaRPr dirty="0"/>
          </a:p>
        </p:txBody>
      </p:sp>
      <p:sp>
        <p:nvSpPr>
          <p:cNvPr id="169" name="Google Shape;169;p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76200" indent="0">
              <a:buNone/>
            </a:pPr>
            <a:r>
              <a:rPr lang="cy-GB" dirty="0"/>
              <a:t>Llun o ddelwedd micro:bit yn dangos wyneb hapus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265" y="2065550"/>
            <a:ext cx="4583172" cy="40426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cy-GB" dirty="0"/>
              <a:t>Creu rhaglen</a:t>
            </a:r>
            <a:endParaRPr lang="en-GB" dirty="0"/>
          </a:p>
        </p:txBody>
      </p:sp>
      <p:sp>
        <p:nvSpPr>
          <p:cNvPr id="175" name="Google Shape;175;p8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>
              <a:buNone/>
            </a:pPr>
            <a:r>
              <a:rPr lang="cy-GB" dirty="0"/>
              <a:t>Amgylchedd rhaglennu MakeCode </a:t>
            </a:r>
            <a:r>
              <a:rPr lang="en-GB" dirty="0" smtClean="0"/>
              <a:t>- </a:t>
            </a:r>
            <a:r>
              <a:rPr lang="en-GB" u="sng" dirty="0" smtClean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makecode.microbit.org</a:t>
            </a:r>
            <a:endParaRPr lang="en-GB" dirty="0">
              <a:solidFill>
                <a:schemeClr val="accent3"/>
              </a:solidFill>
            </a:endParaRPr>
          </a:p>
          <a:p>
            <a:pPr marL="0" lvl="0" indent="0">
              <a:buNone/>
            </a:pPr>
            <a:r>
              <a:rPr lang="cy-GB" dirty="0" smtClean="0"/>
              <a:t>Creu </a:t>
            </a:r>
            <a:r>
              <a:rPr lang="cy-GB" dirty="0"/>
              <a:t>prosiect newydd </a:t>
            </a: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marL="0" lvl="0" indent="0">
              <a:buNone/>
            </a:pPr>
            <a:endParaRPr lang="en-GB" dirty="0"/>
          </a:p>
          <a:p>
            <a:pPr marL="0" lvl="0" indent="0">
              <a:buNone/>
            </a:pPr>
            <a:r>
              <a:rPr lang="cy-GB" dirty="0" smtClean="0"/>
              <a:t>Rhowch </a:t>
            </a:r>
            <a:r>
              <a:rPr lang="cy-GB" dirty="0"/>
              <a:t>enw i'r prosiect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46" y="2497129"/>
            <a:ext cx="2809693" cy="20054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cy-GB" dirty="0"/>
              <a:t>Creu rhaglen</a:t>
            </a:r>
            <a:endParaRPr dirty="0"/>
          </a:p>
        </p:txBody>
      </p:sp>
      <p:pic>
        <p:nvPicPr>
          <p:cNvPr id="182" name="Google Shape;182;p9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619" y="1189703"/>
            <a:ext cx="8515923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/>
          <p:nvPr/>
        </p:nvSpPr>
        <p:spPr>
          <a:xfrm>
            <a:off x="4361902" y="2012950"/>
            <a:ext cx="502198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 dirty="0">
              <a:solidFill>
                <a:schemeClr val="tx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5090367" y="2012950"/>
            <a:ext cx="472233" cy="615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 dirty="0">
              <a:solidFill>
                <a:schemeClr val="tx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460</Words>
  <Application>Microsoft Office PowerPoint</Application>
  <PresentationFormat>Widescreen</PresentationFormat>
  <Paragraphs>78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Montserrat</vt:lpstr>
      <vt:lpstr>Arial</vt:lpstr>
      <vt:lpstr>Calibri</vt:lpstr>
      <vt:lpstr>Montserrat SemiBold</vt:lpstr>
      <vt:lpstr>5_Office Theme</vt:lpstr>
      <vt:lpstr>PowerPoint Presentation</vt:lpstr>
      <vt:lpstr>Amcanion dysgu</vt:lpstr>
      <vt:lpstr>micro:bit</vt:lpstr>
      <vt:lpstr>Ein rhaglen gyntaf</vt:lpstr>
      <vt:lpstr>Trosglwyddo rhaglen</vt:lpstr>
      <vt:lpstr>Trosglwyddo rhaglen</vt:lpstr>
      <vt:lpstr>Trosglwyddo rhaglen</vt:lpstr>
      <vt:lpstr>Creu rhaglen</vt:lpstr>
      <vt:lpstr>Creu rhaglen</vt:lpstr>
      <vt:lpstr>Creu rhaglen</vt:lpstr>
      <vt:lpstr>Trosglwyddo rhaglen</vt:lpstr>
      <vt:lpstr>Cadw’n ddiogel</vt:lpstr>
      <vt:lpstr>Eich tro chi!</vt:lpstr>
      <vt:lpstr>Creu ein delweddau ein hunain</vt:lpstr>
      <vt:lpstr>Creu ein delweddau ein hunain</vt:lpstr>
      <vt:lpstr>Creu ein delweddau ein hunain</vt:lpstr>
      <vt:lpstr>Eich tro chi!</vt:lpstr>
      <vt:lpstr>Sesiwn gyda phawb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Christine Ship</cp:lastModifiedBy>
  <cp:revision>14</cp:revision>
  <dcterms:created xsi:type="dcterms:W3CDTF">2018-03-14T15:10:09Z</dcterms:created>
  <dcterms:modified xsi:type="dcterms:W3CDTF">2022-03-15T09:13:25Z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