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Montserrat SemiBold" pitchFamily="2" charset="0"/>
      <p:regular r:id="rId21"/>
      <p:bold r:id="rId22"/>
      <p:italic r:id="rId23"/>
      <p:boldItalic r:id="rId24"/>
    </p:embeddedFont>
    <p:embeddedFont>
      <p:font typeface="Montserrat" panose="02000505000000020004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hS5f+BdE4rpGd5f+5+LRz6ZhvX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 autoAdjust="0"/>
    <p:restoredTop sz="94660"/>
  </p:normalViewPr>
  <p:slideViewPr>
    <p:cSldViewPr snapToGrid="0">
      <p:cViewPr varScale="1">
        <p:scale>
          <a:sx n="66" d="100"/>
          <a:sy n="66" d="100"/>
        </p:scale>
        <p:origin x="468" y="52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0221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20406a16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g1120406a16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COVER">
  <p:cSld name="FRONT COVER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15"/>
          <p:cNvGrpSpPr/>
          <p:nvPr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14" name="Google Shape;14;p15"/>
            <p:cNvSpPr/>
            <p:nvPr/>
          </p:nvSpPr>
          <p:spPr>
            <a:xfrm rot="-5400000">
              <a:off x="9352061" y="-962941"/>
              <a:ext cx="1876998" cy="3802880"/>
            </a:xfrm>
            <a:custGeom>
              <a:avLst/>
              <a:gdLst/>
              <a:ahLst/>
              <a:cxnLst/>
              <a:rect l="l" t="t" r="r" b="b"/>
              <a:pathLst>
                <a:path w="1876998" h="3802880" extrusionOk="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" name="Google Shape;15;p15"/>
            <p:cNvSpPr/>
            <p:nvPr/>
          </p:nvSpPr>
          <p:spPr>
            <a:xfrm rot="-5400000">
              <a:off x="9600527" y="-931506"/>
              <a:ext cx="1675970" cy="3506976"/>
            </a:xfrm>
            <a:custGeom>
              <a:avLst/>
              <a:gdLst/>
              <a:ahLst/>
              <a:cxnLst/>
              <a:rect l="l" t="t" r="r" b="b"/>
              <a:pathLst>
                <a:path w="1675970" h="3471277" extrusionOk="0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3725"/>
              </a:schemeClr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" name="Google Shape;16;p15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9161091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15"/>
          <p:cNvSpPr txBox="1"/>
          <p:nvPr/>
        </p:nvSpPr>
        <p:spPr>
          <a:xfrm>
            <a:off x="9314860" y="265475"/>
            <a:ext cx="281297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Recommended for</a:t>
            </a:r>
            <a:endParaRPr/>
          </a:p>
        </p:txBody>
      </p:sp>
      <p:pic>
        <p:nvPicPr>
          <p:cNvPr id="19" name="Google Shape;1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8" y="585443"/>
            <a:ext cx="3636575" cy="13282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447639" y="3879271"/>
            <a:ext cx="9186863" cy="98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/>
          <p:nvPr/>
        </p:nvSpPr>
        <p:spPr>
          <a:xfrm rot="700613">
            <a:off x="-162596" y="5518123"/>
            <a:ext cx="3646937" cy="1161198"/>
          </a:xfrm>
          <a:custGeom>
            <a:avLst/>
            <a:gdLst/>
            <a:ahLst/>
            <a:cxnLst/>
            <a:rect l="l" t="t" r="r" b="b"/>
            <a:pathLst>
              <a:path w="3646937" h="1161198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" name="Google Shape;22;p1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">
  <p:cSld name="TITLE AND PIC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4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24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4"/>
          <p:cNvSpPr>
            <a:spLocks noGrp="1"/>
          </p:cNvSpPr>
          <p:nvPr>
            <p:ph type="pic" idx="2"/>
          </p:nvPr>
        </p:nvSpPr>
        <p:spPr>
          <a:xfrm rot="-168861">
            <a:off x="1781175" y="1347788"/>
            <a:ext cx="8805863" cy="4779962"/>
          </a:xfrm>
          <a:prstGeom prst="rect">
            <a:avLst/>
          </a:prstGeom>
          <a:solidFill>
            <a:srgbClr val="D8D8D8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2">
  <p:cSld name="KEY STATEMENT 2"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25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25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3">
  <p:cSld name="KEY STATEMENT 33"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6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6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26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26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">
  <p:cSld name="KEY STATEMENT 3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2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27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27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4">
  <p:cSld name="KEY STATEMENT 4"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6500"/>
              <a:buNone/>
              <a:defRPr sz="65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8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1" type="obj">
  <p:cSld name="OBJECT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1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16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16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/>
          <p:nvPr/>
        </p:nvSpPr>
        <p:spPr>
          <a:xfrm rot="-2155967">
            <a:off x="9511051" y="478466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" name="Google Shape;32;p17"/>
          <p:cNvSpPr/>
          <p:nvPr/>
        </p:nvSpPr>
        <p:spPr>
          <a:xfrm rot="-8309392">
            <a:off x="9923950" y="4718750"/>
            <a:ext cx="1477159" cy="2946480"/>
          </a:xfrm>
          <a:custGeom>
            <a:avLst/>
            <a:gdLst/>
            <a:ahLst/>
            <a:cxnLst/>
            <a:rect l="l" t="t" r="r" b="b"/>
            <a:pathLst>
              <a:path w="1477159" h="2946480" extrusionOk="0">
                <a:moveTo>
                  <a:pt x="950749" y="1504486"/>
                </a:moveTo>
                <a:cubicBezTo>
                  <a:pt x="1054103" y="1164092"/>
                  <a:pt x="1096209" y="804574"/>
                  <a:pt x="1050274" y="452706"/>
                </a:cubicBezTo>
                <a:lnTo>
                  <a:pt x="1033941" y="322442"/>
                </a:lnTo>
                <a:lnTo>
                  <a:pt x="1043529" y="313956"/>
                </a:lnTo>
                <a:lnTo>
                  <a:pt x="1046312" y="329211"/>
                </a:lnTo>
                <a:cubicBezTo>
                  <a:pt x="1104822" y="720970"/>
                  <a:pt x="1074677" y="1122977"/>
                  <a:pt x="950749" y="1504486"/>
                </a:cubicBezTo>
                <a:close/>
                <a:moveTo>
                  <a:pt x="343355" y="2528606"/>
                </a:moveTo>
                <a:cubicBezTo>
                  <a:pt x="294735" y="2568638"/>
                  <a:pt x="244493" y="2605988"/>
                  <a:pt x="192816" y="2640410"/>
                </a:cubicBezTo>
                <a:cubicBezTo>
                  <a:pt x="227268" y="2602163"/>
                  <a:pt x="261719" y="2560092"/>
                  <a:pt x="299999" y="2514196"/>
                </a:cubicBezTo>
                <a:cubicBezTo>
                  <a:pt x="319138" y="2491248"/>
                  <a:pt x="338278" y="2468301"/>
                  <a:pt x="361246" y="2445353"/>
                </a:cubicBezTo>
                <a:cubicBezTo>
                  <a:pt x="380386" y="2422404"/>
                  <a:pt x="403353" y="2395632"/>
                  <a:pt x="426321" y="2372684"/>
                </a:cubicBezTo>
                <a:cubicBezTo>
                  <a:pt x="659825" y="2139380"/>
                  <a:pt x="828254" y="1844881"/>
                  <a:pt x="935436" y="1538909"/>
                </a:cubicBezTo>
                <a:cubicBezTo>
                  <a:pt x="946920" y="1542733"/>
                  <a:pt x="966060" y="1546558"/>
                  <a:pt x="973716" y="1550383"/>
                </a:cubicBezTo>
                <a:cubicBezTo>
                  <a:pt x="1087596" y="1152140"/>
                  <a:pt x="1125278" y="745113"/>
                  <a:pt x="1071372" y="344675"/>
                </a:cubicBezTo>
                <a:lnTo>
                  <a:pt x="1063276" y="296479"/>
                </a:lnTo>
                <a:lnTo>
                  <a:pt x="1105572" y="259045"/>
                </a:lnTo>
                <a:lnTo>
                  <a:pt x="1124142" y="368384"/>
                </a:lnTo>
                <a:cubicBezTo>
                  <a:pt x="1133053" y="435734"/>
                  <a:pt x="1139274" y="503383"/>
                  <a:pt x="1142145" y="571271"/>
                </a:cubicBezTo>
                <a:cubicBezTo>
                  <a:pt x="1157457" y="842821"/>
                  <a:pt x="1134489" y="1118196"/>
                  <a:pt x="1061759" y="1378273"/>
                </a:cubicBezTo>
                <a:cubicBezTo>
                  <a:pt x="944527" y="1836754"/>
                  <a:pt x="683690" y="2248382"/>
                  <a:pt x="343355" y="2528606"/>
                </a:cubicBezTo>
                <a:close/>
                <a:moveTo>
                  <a:pt x="636857" y="2736026"/>
                </a:moveTo>
                <a:cubicBezTo>
                  <a:pt x="583266" y="2781922"/>
                  <a:pt x="537331" y="2820169"/>
                  <a:pt x="506708" y="2835467"/>
                </a:cubicBezTo>
                <a:cubicBezTo>
                  <a:pt x="418665" y="2896662"/>
                  <a:pt x="399525" y="2877538"/>
                  <a:pt x="399526" y="2850766"/>
                </a:cubicBezTo>
                <a:cubicBezTo>
                  <a:pt x="583266" y="2709253"/>
                  <a:pt x="744040" y="2537144"/>
                  <a:pt x="878017" y="2353560"/>
                </a:cubicBezTo>
                <a:cubicBezTo>
                  <a:pt x="1015823" y="2166153"/>
                  <a:pt x="1123005" y="1959621"/>
                  <a:pt x="1203392" y="1749265"/>
                </a:cubicBezTo>
                <a:cubicBezTo>
                  <a:pt x="1410100" y="1229111"/>
                  <a:pt x="1459863" y="647764"/>
                  <a:pt x="1352681" y="93188"/>
                </a:cubicBezTo>
                <a:cubicBezTo>
                  <a:pt x="1452208" y="636289"/>
                  <a:pt x="1410100" y="1217638"/>
                  <a:pt x="1203392" y="1749265"/>
                </a:cubicBezTo>
                <a:cubicBezTo>
                  <a:pt x="1119177" y="1959621"/>
                  <a:pt x="1011995" y="2162327"/>
                  <a:pt x="874190" y="2345912"/>
                </a:cubicBezTo>
                <a:cubicBezTo>
                  <a:pt x="736384" y="2525670"/>
                  <a:pt x="579438" y="2690130"/>
                  <a:pt x="399525" y="2827818"/>
                </a:cubicBezTo>
                <a:cubicBezTo>
                  <a:pt x="399525" y="2804870"/>
                  <a:pt x="399525" y="2778097"/>
                  <a:pt x="365074" y="2778098"/>
                </a:cubicBezTo>
                <a:cubicBezTo>
                  <a:pt x="365074" y="2778098"/>
                  <a:pt x="257892" y="2862240"/>
                  <a:pt x="200473" y="2900487"/>
                </a:cubicBezTo>
                <a:cubicBezTo>
                  <a:pt x="-56000" y="3007577"/>
                  <a:pt x="-21548" y="2908136"/>
                  <a:pt x="58839" y="2801045"/>
                </a:cubicBezTo>
                <a:cubicBezTo>
                  <a:pt x="77979" y="2774273"/>
                  <a:pt x="104774" y="2751325"/>
                  <a:pt x="131570" y="2716903"/>
                </a:cubicBezTo>
                <a:cubicBezTo>
                  <a:pt x="158365" y="2697780"/>
                  <a:pt x="181333" y="2682481"/>
                  <a:pt x="208128" y="2663358"/>
                </a:cubicBezTo>
                <a:cubicBezTo>
                  <a:pt x="678965" y="2342087"/>
                  <a:pt x="989027" y="1806635"/>
                  <a:pt x="1115349" y="1179391"/>
                </a:cubicBezTo>
                <a:cubicBezTo>
                  <a:pt x="1161285" y="957560"/>
                  <a:pt x="1172769" y="712782"/>
                  <a:pt x="1145973" y="471829"/>
                </a:cubicBezTo>
                <a:cubicBezTo>
                  <a:pt x="1138317" y="410634"/>
                  <a:pt x="1134489" y="349440"/>
                  <a:pt x="1123005" y="288246"/>
                </a:cubicBezTo>
                <a:lnTo>
                  <a:pt x="1114863" y="250823"/>
                </a:lnTo>
                <a:lnTo>
                  <a:pt x="1398265" y="0"/>
                </a:lnTo>
                <a:lnTo>
                  <a:pt x="1406152" y="33009"/>
                </a:lnTo>
                <a:cubicBezTo>
                  <a:pt x="1465366" y="329361"/>
                  <a:pt x="1493358" y="647763"/>
                  <a:pt x="1467519" y="957561"/>
                </a:cubicBezTo>
                <a:cubicBezTo>
                  <a:pt x="1429240" y="1370624"/>
                  <a:pt x="1310574" y="1779862"/>
                  <a:pt x="1100038" y="2116432"/>
                </a:cubicBezTo>
                <a:cubicBezTo>
                  <a:pt x="1080898" y="2150854"/>
                  <a:pt x="1061758" y="2185275"/>
                  <a:pt x="1038791" y="2219698"/>
                </a:cubicBezTo>
                <a:cubicBezTo>
                  <a:pt x="1015823" y="2254120"/>
                  <a:pt x="992855" y="2292366"/>
                  <a:pt x="969888" y="2326788"/>
                </a:cubicBezTo>
                <a:cubicBezTo>
                  <a:pt x="920125" y="2407106"/>
                  <a:pt x="862705" y="2479775"/>
                  <a:pt x="805287" y="2552443"/>
                </a:cubicBezTo>
                <a:cubicBezTo>
                  <a:pt x="747868" y="2621286"/>
                  <a:pt x="686620" y="2682481"/>
                  <a:pt x="636857" y="27360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" name="Google Shape;33;p17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18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" name="Google Shape;40;p1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1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9"/>
          <p:cNvSpPr/>
          <p:nvPr/>
        </p:nvSpPr>
        <p:spPr>
          <a:xfrm rot="-6450847">
            <a:off x="10792655" y="5066850"/>
            <a:ext cx="702119" cy="2509165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19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20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20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7" y="2274517"/>
            <a:ext cx="6321708" cy="23089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1"/>
          <p:cNvSpPr/>
          <p:nvPr/>
        </p:nvSpPr>
        <p:spPr>
          <a:xfrm rot="700613">
            <a:off x="-110182" y="5880105"/>
            <a:ext cx="3188554" cy="862080"/>
          </a:xfrm>
          <a:custGeom>
            <a:avLst/>
            <a:gdLst/>
            <a:ahLst/>
            <a:cxnLst/>
            <a:rect l="l" t="t" r="r" b="b"/>
            <a:pathLst>
              <a:path w="3188554" h="8620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21"/>
          <p:cNvSpPr/>
          <p:nvPr/>
        </p:nvSpPr>
        <p:spPr>
          <a:xfrm rot="-6450847">
            <a:off x="8812434" y="2580234"/>
            <a:ext cx="1851906" cy="55709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21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21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22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2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2nd VERSION)">
  <p:cSld name="TITLE &amp; CONTENT x2 (2nd VERSION)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23"/>
          <p:cNvSpPr/>
          <p:nvPr/>
        </p:nvSpPr>
        <p:spPr>
          <a:xfrm rot="9906262">
            <a:off x="11085473" y="-176372"/>
            <a:ext cx="1076985" cy="1147580"/>
          </a:xfrm>
          <a:custGeom>
            <a:avLst/>
            <a:gdLst/>
            <a:ahLst/>
            <a:cxnLst/>
            <a:rect l="l" t="t" r="r" b="b"/>
            <a:pathLst>
              <a:path w="1076985" h="1147580" extrusionOk="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23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Montserrat SemiBold"/>
              <a:buNone/>
              <a:defRPr sz="4400" b="0" i="0" u="none" strike="noStrike" cap="none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TgwajDYK1bP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1051860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 dirty="0"/>
              <a:t>Barefoot meets </a:t>
            </a:r>
            <a:r>
              <a:rPr lang="en-GB" dirty="0" err="1"/>
              <a:t>micro:bit</a:t>
            </a:r>
            <a:r>
              <a:rPr lang="en-GB" dirty="0"/>
              <a:t>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 sz="3200" smtClean="0">
                <a:solidFill>
                  <a:schemeClr val="tx2"/>
                </a:solidFill>
                <a:latin typeface="Montserrat" panose="02000505000000020004" pitchFamily="2" charset="0"/>
              </a:rPr>
              <a:t>Wildlife animations - Lesson </a:t>
            </a:r>
            <a:r>
              <a:rPr lang="en-GB" sz="3200" dirty="0">
                <a:solidFill>
                  <a:schemeClr val="tx2"/>
                </a:solidFill>
                <a:latin typeface="Montserrat" panose="02000505000000020004" pitchFamily="2" charset="0"/>
              </a:rPr>
              <a:t>2</a:t>
            </a:r>
            <a:endParaRPr sz="3200" dirty="0">
              <a:solidFill>
                <a:schemeClr val="tx2"/>
              </a:solidFill>
              <a:latin typeface="Montserrat" panose="02000505000000020004" pitchFamily="2" charset="0"/>
            </a:endParaRPr>
          </a:p>
        </p:txBody>
      </p:sp>
      <p:sp>
        <p:nvSpPr>
          <p:cNvPr id="125" name="Google Shape;125;p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6" name="Google Shape;126;p1"/>
          <p:cNvSpPr txBox="1"/>
          <p:nvPr/>
        </p:nvSpPr>
        <p:spPr>
          <a:xfrm>
            <a:off x="9419870" y="479719"/>
            <a:ext cx="2436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ages 7-9</a:t>
            </a:r>
            <a:endParaRPr sz="3200" b="1" dirty="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Thaumatrope</a:t>
            </a:r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Could you make an animation involving nature?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Maybe you could make: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A plant grow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A flower bloom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A tree sway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An insect’s wings flap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A frog jump</a:t>
            </a:r>
            <a:endParaRPr sz="2200" dirty="0"/>
          </a:p>
        </p:txBody>
      </p:sp>
      <p:pic>
        <p:nvPicPr>
          <p:cNvPr id="189" name="Google Shape;18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1547" y="2012377"/>
            <a:ext cx="6003000" cy="3151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 dirty="0"/>
              <a:t>Programming our animation</a:t>
            </a:r>
            <a:endParaRPr dirty="0"/>
          </a:p>
        </p:txBody>
      </p:sp>
      <p:sp>
        <p:nvSpPr>
          <p:cNvPr id="195" name="Google Shape;195;p10"/>
          <p:cNvSpPr txBox="1">
            <a:spLocks noGrp="1"/>
          </p:cNvSpPr>
          <p:nvPr>
            <p:ph type="body" idx="1"/>
          </p:nvPr>
        </p:nvSpPr>
        <p:spPr>
          <a:xfrm>
            <a:off x="335989" y="1068161"/>
            <a:ext cx="5760011" cy="5480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We can use two ‘show </a:t>
            </a:r>
            <a:r>
              <a:rPr lang="en-GB" dirty="0" err="1"/>
              <a:t>leds’</a:t>
            </a:r>
            <a:r>
              <a:rPr lang="en-GB" dirty="0"/>
              <a:t> blocks, with a ‘pause’ after each block, to program our animation.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Why do we need the ‘pause’ block?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What do you think the ‘forever’ block does?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Example program -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https://makecode.microbit.org/_TgwajDYK1bPC</a:t>
            </a:r>
            <a:r>
              <a:rPr lang="en-GB" dirty="0"/>
              <a:t> </a:t>
            </a:r>
            <a:endParaRPr dirty="0"/>
          </a:p>
        </p:txBody>
      </p:sp>
      <p:pic>
        <p:nvPicPr>
          <p:cNvPr id="196" name="Google Shape;19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63250" y="1449903"/>
            <a:ext cx="2571049" cy="2101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63250" y="3756975"/>
            <a:ext cx="2571049" cy="221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60292" y="1449903"/>
            <a:ext cx="1873055" cy="4517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Your turn!</a:t>
            </a:r>
            <a:endParaRPr/>
          </a:p>
        </p:txBody>
      </p:sp>
      <p:sp>
        <p:nvSpPr>
          <p:cNvPr id="204" name="Google Shape;204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6548022" cy="5571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Make your own animation using </a:t>
            </a:r>
            <a:r>
              <a:rPr lang="en-GB" dirty="0" err="1"/>
              <a:t>MakeCode</a:t>
            </a:r>
            <a:r>
              <a:rPr lang="en-GB" dirty="0"/>
              <a:t>.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Once complete, try to tinker with these ‘Basic’ blocks to: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Make a different animation using two different images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Add some text when your program first starts to explain what your animation shows (e.g. “Plant growing”)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Add a third image to make a more complex animation</a:t>
            </a:r>
            <a:endParaRPr dirty="0"/>
          </a:p>
        </p:txBody>
      </p:sp>
      <p:pic>
        <p:nvPicPr>
          <p:cNvPr id="205" name="Google Shape;20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24564" y="5435328"/>
            <a:ext cx="1819153" cy="497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24564" y="727603"/>
            <a:ext cx="1595952" cy="193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24564" y="2765116"/>
            <a:ext cx="1595952" cy="1968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24564" y="4835229"/>
            <a:ext cx="1798081" cy="4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08029" y="727603"/>
            <a:ext cx="1992516" cy="5205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15" name="Google Shape;215;p1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Share your program with someone near you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Explain to them which blocks you have used in your program 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Learning objectives</a:t>
            </a:r>
            <a:endParaRPr/>
          </a:p>
        </p:txBody>
      </p:sp>
      <p:sp>
        <p:nvSpPr>
          <p:cNvPr id="132" name="Google Shape;132;p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</a:pPr>
            <a:r>
              <a:rPr lang="en-GB" dirty="0"/>
              <a:t>I can use repetition within the </a:t>
            </a:r>
            <a:r>
              <a:rPr lang="en-GB" dirty="0" err="1"/>
              <a:t>micro:bit</a:t>
            </a:r>
            <a:r>
              <a:rPr lang="en-GB" dirty="0"/>
              <a:t> </a:t>
            </a:r>
            <a:r>
              <a:rPr lang="en-GB" dirty="0" err="1"/>
              <a:t>MakeCode</a:t>
            </a:r>
            <a:r>
              <a:rPr lang="en-GB" dirty="0"/>
              <a:t> editor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</a:pPr>
            <a:r>
              <a:rPr lang="en-GB" dirty="0"/>
              <a:t>I can design and code an animation using the </a:t>
            </a:r>
            <a:r>
              <a:rPr lang="en-GB" dirty="0" err="1"/>
              <a:t>micro:bit’s</a:t>
            </a:r>
            <a:r>
              <a:rPr lang="en-GB" dirty="0"/>
              <a:t> LEDs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chemeClr val="lt2"/>
              </a:buClr>
              <a:buSzPts val="2400"/>
              <a:buChar char="•"/>
            </a:pPr>
            <a:r>
              <a:rPr lang="en-GB" dirty="0"/>
              <a:t>I can evaluate my work and suggest improvements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Can you remember?</a:t>
            </a:r>
            <a:endParaRPr/>
          </a:p>
        </p:txBody>
      </p:sp>
      <p:sp>
        <p:nvSpPr>
          <p:cNvPr id="138" name="Google Shape;138;p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We’ll be using the </a:t>
            </a:r>
            <a:r>
              <a:rPr lang="en-GB" dirty="0" err="1"/>
              <a:t>MakeCode</a:t>
            </a:r>
            <a:r>
              <a:rPr lang="en-GB" dirty="0"/>
              <a:t> programming environment -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makecode.microbit.org</a:t>
            </a:r>
            <a:r>
              <a:rPr lang="en-GB" dirty="0"/>
              <a:t>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How do we?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Create a new project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Place ‘show icon’ blocks into the programming area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Download the program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Transfer the program file to </a:t>
            </a:r>
            <a:r>
              <a:rPr lang="en-GB" sz="2200" dirty="0" err="1"/>
              <a:t>micro:bit</a:t>
            </a:r>
            <a:endParaRPr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Keeping safe</a:t>
            </a:r>
            <a:endParaRPr/>
          </a:p>
        </p:txBody>
      </p:sp>
      <p:sp>
        <p:nvSpPr>
          <p:cNvPr id="144" name="Google Shape;144;p4"/>
          <p:cNvSpPr txBox="1">
            <a:spLocks noGrp="1"/>
          </p:cNvSpPr>
          <p:nvPr>
            <p:ph type="body" idx="1"/>
          </p:nvPr>
        </p:nvSpPr>
        <p:spPr>
          <a:xfrm>
            <a:off x="335989" y="1118792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dirty="0"/>
              <a:t>Hold the </a:t>
            </a:r>
            <a:r>
              <a:rPr lang="en-GB" dirty="0" err="1"/>
              <a:t>micro:bit</a:t>
            </a:r>
            <a:r>
              <a:rPr lang="en-GB" dirty="0"/>
              <a:t> carefully by the edges</a:t>
            </a:r>
            <a:endParaRPr dirty="0"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dirty="0"/>
              <a:t>Avoid touching the components</a:t>
            </a:r>
            <a:endParaRPr dirty="0"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dirty="0"/>
              <a:t>Keep liquids away from the </a:t>
            </a:r>
            <a:r>
              <a:rPr lang="en-GB" dirty="0" err="1"/>
              <a:t>micro:bit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145" name="Google Shape;14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4825" y="2052241"/>
            <a:ext cx="3349770" cy="3173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Transferring a program</a:t>
            </a:r>
            <a:endParaRPr/>
          </a:p>
        </p:txBody>
      </p:sp>
      <p:sp>
        <p:nvSpPr>
          <p:cNvPr id="199" name="Google Shape;199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Download the program, then select ‘Show in folder’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Drag the file from the ‘Downloads’ folder onto the </a:t>
            </a:r>
            <a:r>
              <a:rPr lang="en-GB" dirty="0" err="1"/>
              <a:t>micro:bit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6" y="2520633"/>
            <a:ext cx="5169083" cy="2135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47" y="2520633"/>
            <a:ext cx="4235489" cy="213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9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Moving images</a:t>
            </a:r>
            <a:endParaRPr/>
          </a:p>
        </p:txBody>
      </p:sp>
      <p:sp>
        <p:nvSpPr>
          <p:cNvPr id="160" name="Google Shape;160;p6"/>
          <p:cNvSpPr txBox="1">
            <a:spLocks noGrp="1"/>
          </p:cNvSpPr>
          <p:nvPr>
            <p:ph type="body" idx="1"/>
          </p:nvPr>
        </p:nvSpPr>
        <p:spPr>
          <a:xfrm>
            <a:off x="335990" y="1119035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We can make a moving image, or animation, by making quickly flicking between two still images.</a:t>
            </a:r>
            <a:endParaRPr dirty="0"/>
          </a:p>
        </p:txBody>
      </p:sp>
      <p:pic>
        <p:nvPicPr>
          <p:cNvPr id="161" name="Google Shape;16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0435" y="2295939"/>
            <a:ext cx="2498836" cy="3863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20406a16f_0_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800" cy="8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Moving images</a:t>
            </a:r>
            <a:endParaRPr/>
          </a:p>
        </p:txBody>
      </p:sp>
      <p:sp>
        <p:nvSpPr>
          <p:cNvPr id="167" name="Google Shape;167;g1120406a16f_0_0"/>
          <p:cNvSpPr txBox="1">
            <a:spLocks noGrp="1"/>
          </p:cNvSpPr>
          <p:nvPr>
            <p:ph type="body" idx="1"/>
          </p:nvPr>
        </p:nvSpPr>
        <p:spPr>
          <a:xfrm>
            <a:off x="335989" y="1119183"/>
            <a:ext cx="108078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We can make a moving image, or animation, by making quickly flicking between two still images.</a:t>
            </a:r>
            <a:endParaRPr dirty="0"/>
          </a:p>
        </p:txBody>
      </p:sp>
      <p:pic>
        <p:nvPicPr>
          <p:cNvPr id="168" name="Google Shape;168;g1120406a16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8676" y="2375955"/>
            <a:ext cx="6622425" cy="348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Thaumatrope</a:t>
            </a:r>
            <a:endParaRPr/>
          </a:p>
        </p:txBody>
      </p:sp>
      <p:sp>
        <p:nvSpPr>
          <p:cNvPr id="174" name="Google Shape;174;p7"/>
          <p:cNvSpPr txBox="1">
            <a:spLocks noGrp="1"/>
          </p:cNvSpPr>
          <p:nvPr>
            <p:ph type="body" idx="1"/>
          </p:nvPr>
        </p:nvSpPr>
        <p:spPr>
          <a:xfrm>
            <a:off x="335989" y="1119035"/>
            <a:ext cx="1011997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We are going to make a </a:t>
            </a:r>
            <a:r>
              <a:rPr lang="en-GB" dirty="0" err="1"/>
              <a:t>thaumatrope</a:t>
            </a:r>
            <a:r>
              <a:rPr lang="en-GB" dirty="0"/>
              <a:t> containing our own nature related animation. Two images will need to be completed using the LED templates.</a:t>
            </a:r>
            <a:endParaRPr dirty="0"/>
          </a:p>
        </p:txBody>
      </p:sp>
      <p:pic>
        <p:nvPicPr>
          <p:cNvPr id="175" name="Google Shape;17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9698" y="2595495"/>
            <a:ext cx="7020309" cy="3678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Thaumatrope</a:t>
            </a:r>
            <a:endParaRPr/>
          </a:p>
        </p:txBody>
      </p:sp>
      <p:sp>
        <p:nvSpPr>
          <p:cNvPr id="181" name="Google Shape;181;p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Could you make an animation involving nature? </a:t>
            </a:r>
            <a:endParaRPr lang="en-GB" dirty="0" smtClean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 smtClean="0"/>
              <a:t>For </a:t>
            </a:r>
            <a:r>
              <a:rPr lang="en-GB" dirty="0"/>
              <a:t>example, we could make an animation of an insect flapping its wings.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What ideas do you have for an animation after going outside?</a:t>
            </a:r>
            <a:endParaRPr dirty="0"/>
          </a:p>
        </p:txBody>
      </p:sp>
      <p:pic>
        <p:nvPicPr>
          <p:cNvPr id="182" name="Google Shape;18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5583" y="2296365"/>
            <a:ext cx="5348535" cy="285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405</Words>
  <Application>Microsoft Office PowerPoint</Application>
  <PresentationFormat>Widescreen</PresentationFormat>
  <Paragraphs>63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Montserrat SemiBold</vt:lpstr>
      <vt:lpstr>Montserrat</vt:lpstr>
      <vt:lpstr>Arial</vt:lpstr>
      <vt:lpstr>5_Office Theme</vt:lpstr>
      <vt:lpstr>PowerPoint Presentation</vt:lpstr>
      <vt:lpstr>Learning objectives</vt:lpstr>
      <vt:lpstr>Can you remember?</vt:lpstr>
      <vt:lpstr>Keeping safe</vt:lpstr>
      <vt:lpstr>Transferring a program</vt:lpstr>
      <vt:lpstr>Moving images</vt:lpstr>
      <vt:lpstr>Moving images</vt:lpstr>
      <vt:lpstr>Thaumatrope</vt:lpstr>
      <vt:lpstr>Thaumatrope</vt:lpstr>
      <vt:lpstr>Thaumatrope</vt:lpstr>
      <vt:lpstr>Programming our animation</vt:lpstr>
      <vt:lpstr>Your turn!</vt:lpstr>
      <vt:lpstr>Plenary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5</cp:revision>
  <dcterms:created xsi:type="dcterms:W3CDTF">2018-03-14T15:10:09Z</dcterms:created>
  <dcterms:modified xsi:type="dcterms:W3CDTF">2022-03-11T09:51:02Z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