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28"/>
  </p:notesMasterIdLst>
  <p:sldIdLst>
    <p:sldId id="356" r:id="rId2"/>
    <p:sldId id="357" r:id="rId3"/>
    <p:sldId id="358" r:id="rId4"/>
    <p:sldId id="359" r:id="rId5"/>
    <p:sldId id="360" r:id="rId6"/>
    <p:sldId id="262" r:id="rId7"/>
    <p:sldId id="261" r:id="rId8"/>
    <p:sldId id="263" r:id="rId9"/>
    <p:sldId id="264" r:id="rId10"/>
    <p:sldId id="384" r:id="rId11"/>
    <p:sldId id="266" r:id="rId12"/>
    <p:sldId id="371" r:id="rId13"/>
    <p:sldId id="372" r:id="rId14"/>
    <p:sldId id="373" r:id="rId15"/>
    <p:sldId id="374" r:id="rId16"/>
    <p:sldId id="375" r:id="rId17"/>
    <p:sldId id="376" r:id="rId18"/>
    <p:sldId id="377" r:id="rId19"/>
    <p:sldId id="378" r:id="rId20"/>
    <p:sldId id="379" r:id="rId21"/>
    <p:sldId id="380" r:id="rId22"/>
    <p:sldId id="381" r:id="rId23"/>
    <p:sldId id="382" r:id="rId24"/>
    <p:sldId id="383" r:id="rId25"/>
    <p:sldId id="282" r:id="rId26"/>
    <p:sldId id="370" r:id="rId2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C4E"/>
    <a:srgbClr val="00A000"/>
    <a:srgbClr val="CA6E1A"/>
    <a:srgbClr val="CD0365"/>
    <a:srgbClr val="005900"/>
    <a:srgbClr val="2B9860"/>
    <a:srgbClr val="00B100"/>
    <a:srgbClr val="E97534"/>
    <a:srgbClr val="CA7045"/>
    <a:srgbClr val="CA8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97"/>
    <p:restoredTop sz="94602"/>
  </p:normalViewPr>
  <p:slideViewPr>
    <p:cSldViewPr snapToGrid="0">
      <p:cViewPr varScale="1">
        <p:scale>
          <a:sx n="154" d="100"/>
          <a:sy n="154" d="100"/>
        </p:scale>
        <p:origin x="7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>
                <a:latin typeface="Arial"/>
                <a:ea typeface="Arial"/>
                <a:cs typeface="Arial"/>
                <a:sym typeface="Arial"/>
              </a:rPr>
              <a:t> licence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" name="Google Shape;5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>
          <a:extLst>
            <a:ext uri="{FF2B5EF4-FFF2-40B4-BE49-F238E27FC236}">
              <a16:creationId xmlns:a16="http://schemas.microsoft.com/office/drawing/2014/main" id="{43EF1CEC-6936-D801-7455-D23912B32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>
            <a:extLst>
              <a:ext uri="{FF2B5EF4-FFF2-40B4-BE49-F238E27FC236}">
                <a16:creationId xmlns:a16="http://schemas.microsoft.com/office/drawing/2014/main" id="{C5C0E7F3-EA24-81A1-969F-8FC0493E35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10:notes">
            <a:extLst>
              <a:ext uri="{FF2B5EF4-FFF2-40B4-BE49-F238E27FC236}">
                <a16:creationId xmlns:a16="http://schemas.microsoft.com/office/drawing/2014/main" id="{AE4D922D-925F-4431-EB3B-016C953571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08033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EE914D97-0DDA-1E7C-36A2-203805824B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231C9B78-AAC7-30ED-C62D-08DBD791FB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E0AD4B8C-866A-8977-7DCF-74C834351C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872749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65EC26A7-E8E9-1489-927C-FCF98B811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49BD4539-408C-C624-D250-ED58E49579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69F0BFAF-F267-6F6A-39FB-E2FA057C38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871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2849E681-3CD8-85EB-DE4D-BCCE70986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38E1722B-F09E-0588-0A15-35E97F19E0F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65E61BEA-6BBD-F3D1-177A-723C0B4AEC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552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DE411E19-481D-21BF-4CDB-684286826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6352D2A1-231E-DC5F-0D22-7223629F51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FE1CE379-A64B-CAE1-716F-8CACEE2486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261737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BDC61C9E-3D2E-AFE9-48E7-32B12B041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FC99EC69-BAAE-966F-2ECE-AEB136F3BD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4B03C65C-EE25-C613-D898-9AA86F5F00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979534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65A1C42D-31A5-ED34-F2F3-E97ADF51F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69050EE4-6A4D-B6F8-CA02-3504F1675D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70ECB084-AE8D-0A3B-6235-F8C675C0E7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236458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60E4E717-4DF1-4CB2-57C2-9F19D8F34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9853E6AB-29F4-34D6-FAC1-4052B46EA0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D6A7D892-03D1-0865-FAA2-52B184880C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40173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1DC922D8-E01B-D30B-E6A4-80C24742D1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1B1C0978-0341-5935-15D3-A5A8677CDA8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F2C04882-470A-60C2-4D5B-2B2195A519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48192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668E22AC-0DD0-C477-7BC8-2E68B7B1B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9A54F8B0-8C70-D154-2A7A-5E122AA43E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C099B1C8-D65E-70BE-2D72-B68B763E6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89183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66917816-CB1B-E7E2-A721-0123CB29F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9B838E25-42FE-B96F-2F75-21416435D7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89991D4B-3DD2-2902-EB6B-000F8DF863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308481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55298F0E-DBBA-26DA-C0D7-A827D93D9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F810F223-451A-2815-BABB-C72FDC9B84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AB4B0A1A-C84E-2EEE-8355-A1B575A43D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208411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BDE28049-6D8E-ECDC-1533-4BE07F4AA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740B315D-66D1-1474-5816-27F131ACAB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2822B069-86C4-46F0-2BC3-4837F17FCC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29268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>
          <a:extLst>
            <a:ext uri="{FF2B5EF4-FFF2-40B4-BE49-F238E27FC236}">
              <a16:creationId xmlns:a16="http://schemas.microsoft.com/office/drawing/2014/main" id="{ADA70B9F-335D-B509-1905-A44B222A8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>
            <a:extLst>
              <a:ext uri="{FF2B5EF4-FFF2-40B4-BE49-F238E27FC236}">
                <a16:creationId xmlns:a16="http://schemas.microsoft.com/office/drawing/2014/main" id="{43DE0436-3C6E-EF89-3BAB-2130CDF023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0" name="Google Shape;170;p11:notes">
            <a:extLst>
              <a:ext uri="{FF2B5EF4-FFF2-40B4-BE49-F238E27FC236}">
                <a16:creationId xmlns:a16="http://schemas.microsoft.com/office/drawing/2014/main" id="{1B240FB1-F828-DDF7-20D9-0BDF569271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326895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6" name="Google Shape;556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557" name="Google Shape;557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59F4EC40-0575-3E02-1E6E-4F6EBF9D1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D0B92283-19E3-0C84-18BA-4F16021D5C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13518224-75AA-7519-CA52-19183DCEB2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D56E8E3D-0F5F-0A67-D7A0-309DE6EF293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5624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" name="Google Shape;10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" name="Google Shape;11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4_Title Only_1_1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698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/>
              <a:t>micro:bit</a:t>
            </a:r>
            <a:r>
              <a:rPr lang="en-GB" sz="1000" b="1" dirty="0"/>
              <a:t> | First lessons with </a:t>
            </a:r>
            <a:r>
              <a:rPr lang="en-GB" sz="1000" b="1" dirty="0" err="1"/>
              <a:t>micro:bit</a:t>
            </a:r>
            <a:r>
              <a:rPr lang="en-GB" sz="1000" b="1" dirty="0"/>
              <a:t> </a:t>
            </a:r>
            <a:r>
              <a:rPr lang="en-GB" sz="1000" b="1" dirty="0" err="1"/>
              <a:t>CreateAI</a:t>
            </a:r>
            <a:endParaRPr sz="1000" b="1" dirty="0"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person-holding-a-cell-phone-with-a-chat-app-on-the-screen-qAKPcrIcRG8?utm_content=creditCopyText&amp;utm_medium=referral&amp;utm_source=unsplash" TargetMode="External"/><Relationship Id="rId4" Type="http://schemas.openxmlformats.org/officeDocument/2006/relationships/hyperlink" Target="https://unsplash.com/@sanketgraphy?utm_content=creditCopyText&amp;utm_medium=referral&amp;utm_source=unsplash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person-holding-a-cell-phone-with-a-chat-app-on-the-screen-qAKPcrIcRG8?utm_content=creditCopyText&amp;utm_medium=referral&amp;utm_source=unsplash" TargetMode="External"/><Relationship Id="rId4" Type="http://schemas.openxmlformats.org/officeDocument/2006/relationships/hyperlink" Target="https://unsplash.com/@sanketgraphy?utm_content=creditCopyText&amp;utm_medium=referral&amp;utm_source=unsplash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wearing-black-and-green-nike-air-max-bwFW9PTJZx8?utm_content=creditCopyText&amp;utm_medium=referral&amp;utm_source=unsplash" TargetMode="External"/><Relationship Id="rId4" Type="http://schemas.openxmlformats.org/officeDocument/2006/relationships/hyperlink" Target="https://unsplash.com/@onurbinay?utm_content=creditCopyText&amp;utm_medium=referral&amp;utm_source=unsplash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wearing-black-and-green-nike-air-max-bwFW9PTJZx8?utm_content=creditCopyText&amp;utm_medium=referral&amp;utm_source=unsplash" TargetMode="External"/><Relationship Id="rId4" Type="http://schemas.openxmlformats.org/officeDocument/2006/relationships/hyperlink" Target="https://unsplash.com/@onurbinay?utm_content=creditCopyText&amp;utm_medium=referral&amp;utm_source=unsplash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calculator-on-a-table-wBKWM-DLhzg?utm_content=creditCopyText&amp;utm_medium=referral&amp;utm_source=unsplash" TargetMode="External"/><Relationship Id="rId4" Type="http://schemas.openxmlformats.org/officeDocument/2006/relationships/hyperlink" Target="https://unsplash.com/@behy_studio?utm_content=creditCopyText&amp;utm_medium=referral&amp;utm_source=unsplash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calculator-on-a-table-wBKWM-DLhzg?utm_content=creditCopyText&amp;utm_medium=referral&amp;utm_source=unsplash" TargetMode="External"/><Relationship Id="rId4" Type="http://schemas.openxmlformats.org/officeDocument/2006/relationships/hyperlink" Target="https://unsplash.com/@behy_studio?utm_content=creditCopyText&amp;utm_medium=referral&amp;utm_source=unsplash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row-of-silver-and-black-washing-machines-I45B_X9lAFI?utm_content=creditCopyText&amp;utm_medium=referral&amp;utm_source=unsplash" TargetMode="External"/><Relationship Id="rId4" Type="http://schemas.openxmlformats.org/officeDocument/2006/relationships/hyperlink" Target="https://unsplash.com/@dotfk?utm_content=creditCopyText&amp;utm_medium=referral&amp;utm_source=unsplash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a-row-of-silver-and-black-washing-machines-I45B_X9lAFI?utm_content=creditCopyText&amp;utm_medium=referral&amp;utm_source=unsplash" TargetMode="External"/><Relationship Id="rId4" Type="http://schemas.openxmlformats.org/officeDocument/2006/relationships/hyperlink" Target="https://unsplash.com/@dotfk?utm_content=creditCopyText&amp;utm_medium=referral&amp;utm_source=unsplash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holding-iphone-6-turned-on-3NgcTH0CFJg?utm_content=creditCopyText&amp;utm_medium=referral&amp;utm_source=unsplash" TargetMode="External"/><Relationship Id="rId4" Type="http://schemas.openxmlformats.org/officeDocument/2006/relationships/hyperlink" Target="https://unsplash.com/@visualbyfath?utm_content=creditCopyText&amp;utm_medium=referral&amp;utm_source=unsplash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holding-iphone-6-turned-on-3NgcTH0CFJg?utm_content=creditCopyText&amp;utm_medium=referral&amp;utm_source=unsplash" TargetMode="External"/><Relationship Id="rId4" Type="http://schemas.openxmlformats.org/officeDocument/2006/relationships/hyperlink" Target="https://unsplash.com/@visualbyfath?utm_content=creditCopyText&amp;utm_medium=referral&amp;utm_source=unsplash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holding-turned-on-silver-iphone-5s-rlTZGxFs9MU?utm_content=creditCopyText&amp;utm_medium=referral&amp;utm_source=unsplash" TargetMode="External"/><Relationship Id="rId4" Type="http://schemas.openxmlformats.org/officeDocument/2006/relationships/hyperlink" Target="https://unsplash.com/@raflfc?utm_content=creditCopyText&amp;utm_medium=referral&amp;utm_source=unsplash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unsplash.com/photos/person-holding-turned-on-silver-iphone-5s-rlTZGxFs9MU?utm_content=creditCopyText&amp;utm_medium=referral&amp;utm_source=unsplash" TargetMode="External"/><Relationship Id="rId4" Type="http://schemas.openxmlformats.org/officeDocument/2006/relationships/hyperlink" Target="https://unsplash.com/@raflfc?utm_content=creditCopyText&amp;utm_medium=referral&amp;utm_source=unsplash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unsplash.com/photos/a-close-up-of-a-video-game-controller-rZDBOGPHU7w?utm_content=creditCopyText&amp;utm_medium=referral&amp;utm_source=unsplash" TargetMode="External"/><Relationship Id="rId5" Type="http://schemas.openxmlformats.org/officeDocument/2006/relationships/hyperlink" Target="https://unsplash.com/@minimalsayan?utm_content=creditCopyText&amp;utm_medium=referral&amp;utm_source=unsplash" TargetMode="External"/><Relationship Id="rId4" Type="http://schemas.openxmlformats.org/officeDocument/2006/relationships/hyperlink" Target="https://unsplash.com/@owjbeer?utm_content=creditCopyText&amp;utm_medium=referral&amp;utm_source=unsplash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unsplash.com/photos/a-close-up-of-a-video-game-controller-rZDBOGPHU7w?utm_content=creditCopyText&amp;utm_medium=referral&amp;utm_source=unsplash" TargetMode="External"/><Relationship Id="rId5" Type="http://schemas.openxmlformats.org/officeDocument/2006/relationships/hyperlink" Target="https://unsplash.com/@minimalsayan?utm_content=creditCopyText&amp;utm_medium=referral&amp;utm_source=unsplash" TargetMode="External"/><Relationship Id="rId4" Type="http://schemas.openxmlformats.org/officeDocument/2006/relationships/hyperlink" Target="https://unsplash.com/@owjbeer?utm_content=creditCopyText&amp;utm_medium=referral&amp;utm_source=unsplash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eu4-6ifPEg?feature=oembed" TargetMode="External"/><Relationship Id="rId5" Type="http://schemas.openxmlformats.org/officeDocument/2006/relationships/hyperlink" Target="https://youtu.be/ueu4-6ifPEg" TargetMode="Externa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199" y="980940"/>
            <a:ext cx="3130759" cy="2727229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8"/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177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/>
            </a:br>
            <a:br>
              <a:rPr lang="en-GB" sz="2400" dirty="0"/>
            </a:br>
            <a:r>
              <a:rPr lang="en-GB" sz="2400" b="0" dirty="0"/>
              <a:t>Lesson 1</a:t>
            </a:r>
            <a:br>
              <a:rPr lang="en-GB" sz="3600" dirty="0"/>
            </a:br>
            <a:r>
              <a:rPr lang="en-GB" sz="3600" dirty="0"/>
              <a:t>Introducing AI</a:t>
            </a:r>
            <a:endParaRPr sz="3600" dirty="0"/>
          </a:p>
        </p:txBody>
      </p:sp>
      <p:sp>
        <p:nvSpPr>
          <p:cNvPr id="65" name="Google Shape;65;p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sp>
        <p:nvSpPr>
          <p:cNvPr id="61" name="Google Shape;61;p8"/>
          <p:cNvSpPr txBox="1"/>
          <p:nvPr/>
        </p:nvSpPr>
        <p:spPr>
          <a:xfrm>
            <a:off x="4668000" y="4322700"/>
            <a:ext cx="4116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0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>
          <a:extLst>
            <a:ext uri="{FF2B5EF4-FFF2-40B4-BE49-F238E27FC236}">
              <a16:creationId xmlns:a16="http://schemas.microsoft.com/office/drawing/2014/main" id="{E56B9130-2E23-9CFC-8FF4-7CBF91B86A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">
            <a:extLst>
              <a:ext uri="{FF2B5EF4-FFF2-40B4-BE49-F238E27FC236}">
                <a16:creationId xmlns:a16="http://schemas.microsoft.com/office/drawing/2014/main" id="{1BE2B5C1-9826-26A2-5269-7EF4D8E3DFB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 dirty="0"/>
              <a:t>Does it use AI?</a:t>
            </a:r>
            <a:endParaRPr dirty="0"/>
          </a:p>
        </p:txBody>
      </p:sp>
      <p:sp>
        <p:nvSpPr>
          <p:cNvPr id="147" name="Google Shape;147;p17">
            <a:extLst>
              <a:ext uri="{FF2B5EF4-FFF2-40B4-BE49-F238E27FC236}">
                <a16:creationId xmlns:a16="http://schemas.microsoft.com/office/drawing/2014/main" id="{5F698CB0-751E-3ADD-DC8A-ECA6D1ADBE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9999" y="720575"/>
            <a:ext cx="5475015" cy="95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Discuss whether you think the following technologies use AI.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8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Remember, there are often no right or wrong answers.</a:t>
            </a:r>
            <a:endParaRPr dirty="0"/>
          </a:p>
        </p:txBody>
      </p:sp>
      <p:grpSp>
        <p:nvGrpSpPr>
          <p:cNvPr id="3" name="Google Shape;151;p17">
            <a:extLst>
              <a:ext uri="{FF2B5EF4-FFF2-40B4-BE49-F238E27FC236}">
                <a16:creationId xmlns:a16="http://schemas.microsoft.com/office/drawing/2014/main" id="{B59388AA-6387-D474-0097-C99962E589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992075"/>
            <a:ext cx="5554800" cy="1826400"/>
            <a:chOff x="360000" y="1992075"/>
            <a:chExt cx="5554800" cy="1826400"/>
          </a:xfrm>
        </p:grpSpPr>
        <p:sp>
          <p:nvSpPr>
            <p:cNvPr id="4" name="Google Shape;152;p17">
              <a:extLst>
                <a:ext uri="{FF2B5EF4-FFF2-40B4-BE49-F238E27FC236}">
                  <a16:creationId xmlns:a16="http://schemas.microsoft.com/office/drawing/2014/main" id="{92C5CB1E-77E7-A676-6DBC-3E859F64F43B}"/>
                </a:ext>
              </a:extLst>
            </p:cNvPr>
            <p:cNvSpPr/>
            <p:nvPr/>
          </p:nvSpPr>
          <p:spPr>
            <a:xfrm>
              <a:off x="360000" y="2144475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" name="Google Shape;153;p17">
              <a:extLst>
                <a:ext uri="{FF2B5EF4-FFF2-40B4-BE49-F238E27FC236}">
                  <a16:creationId xmlns:a16="http://schemas.microsoft.com/office/drawing/2014/main" id="{DB62D8A5-5059-24E6-5EFE-1284FACB2E31}"/>
                </a:ext>
              </a:extLst>
            </p:cNvPr>
            <p:cNvSpPr txBox="1"/>
            <p:nvPr/>
          </p:nvSpPr>
          <p:spPr>
            <a:xfrm>
              <a:off x="360000" y="1992075"/>
              <a:ext cx="5554800" cy="1089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SzPts val="1400"/>
              </a:pPr>
              <a:r>
                <a:rPr lang="en-GB" b="1" dirty="0">
                  <a:solidFill>
                    <a:schemeClr val="tx1"/>
                  </a:solidFill>
                </a:rPr>
                <a:t>Work together to choose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from a scale of 1 to </a:t>
              </a:r>
              <a:r>
                <a:rPr lang="en-GB" b="1" dirty="0">
                  <a:solidFill>
                    <a:schemeClr val="tx1"/>
                  </a:solidFill>
                </a:rPr>
                <a:t>5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– mark down 1 if you are not sure and 5 if you are very sure.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  <p:grpSp>
          <p:nvGrpSpPr>
            <p:cNvPr id="6" name="Google Shape;154;p17">
              <a:extLst>
                <a:ext uri="{FF2B5EF4-FFF2-40B4-BE49-F238E27FC236}">
                  <a16:creationId xmlns:a16="http://schemas.microsoft.com/office/drawing/2014/main" id="{4AD0A6F1-B48D-0412-412D-DC0D7FAE0D3F}"/>
                </a:ext>
              </a:extLst>
            </p:cNvPr>
            <p:cNvGrpSpPr/>
            <p:nvPr/>
          </p:nvGrpSpPr>
          <p:grpSpPr>
            <a:xfrm>
              <a:off x="1779159" y="2968599"/>
              <a:ext cx="2666140" cy="692325"/>
              <a:chOff x="1779159" y="2968599"/>
              <a:chExt cx="2666140" cy="692325"/>
            </a:xfrm>
          </p:grpSpPr>
          <p:sp>
            <p:nvSpPr>
              <p:cNvPr id="7" name="Google Shape;155;p17">
                <a:extLst>
                  <a:ext uri="{FF2B5EF4-FFF2-40B4-BE49-F238E27FC236}">
                    <a16:creationId xmlns:a16="http://schemas.microsoft.com/office/drawing/2014/main" id="{CEBADD12-A559-7615-99B0-8DB7FD28199E}"/>
                  </a:ext>
                </a:extLst>
              </p:cNvPr>
              <p:cNvSpPr txBox="1"/>
              <p:nvPr/>
            </p:nvSpPr>
            <p:spPr>
              <a:xfrm>
                <a:off x="1779159" y="3504761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N</a:t>
                </a:r>
                <a:r>
                  <a:rPr lang="en-GB" sz="1000" b="1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ot sure</a:t>
                </a:r>
                <a:endParaRPr sz="1000" b="1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" name="Google Shape;156;p17">
                <a:extLst>
                  <a:ext uri="{FF2B5EF4-FFF2-40B4-BE49-F238E27FC236}">
                    <a16:creationId xmlns:a16="http://schemas.microsoft.com/office/drawing/2014/main" id="{61451ABF-EEE0-11F6-3411-1FDEBF18E661}"/>
                  </a:ext>
                </a:extLst>
              </p:cNvPr>
              <p:cNvSpPr/>
              <p:nvPr/>
            </p:nvSpPr>
            <p:spPr>
              <a:xfrm>
                <a:off x="1891899" y="2968599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CD0365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 dirty="0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lang="en-US" sz="14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0" name="Google Shape;158;p17">
                <a:extLst>
                  <a:ext uri="{FF2B5EF4-FFF2-40B4-BE49-F238E27FC236}">
                    <a16:creationId xmlns:a16="http://schemas.microsoft.com/office/drawing/2014/main" id="{32706B1B-8C10-7EEE-BC15-C85B3EE0FC43}"/>
                  </a:ext>
                </a:extLst>
              </p:cNvPr>
              <p:cNvSpPr/>
              <p:nvPr/>
            </p:nvSpPr>
            <p:spPr>
              <a:xfrm>
                <a:off x="2387899" y="2968599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DD5232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2</a:t>
                </a:r>
                <a:endParaRPr sz="1400" b="1" i="0" u="none" strike="noStrike" cap="none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" name="Google Shape;159;p17">
                <a:extLst>
                  <a:ext uri="{FF2B5EF4-FFF2-40B4-BE49-F238E27FC236}">
                    <a16:creationId xmlns:a16="http://schemas.microsoft.com/office/drawing/2014/main" id="{2B6CBF77-72B3-3015-E4E3-C9157F48615F}"/>
                  </a:ext>
                </a:extLst>
              </p:cNvPr>
              <p:cNvSpPr/>
              <p:nvPr/>
            </p:nvSpPr>
            <p:spPr>
              <a:xfrm>
                <a:off x="2883899" y="2968599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CA6E1A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3</a:t>
                </a:r>
                <a:endParaRPr sz="1400" b="1" i="0" u="none" strike="noStrike" cap="none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160;p17">
                <a:extLst>
                  <a:ext uri="{FF2B5EF4-FFF2-40B4-BE49-F238E27FC236}">
                    <a16:creationId xmlns:a16="http://schemas.microsoft.com/office/drawing/2014/main" id="{58D710EC-2693-245C-F22B-A5B3A932EF2E}"/>
                  </a:ext>
                </a:extLst>
              </p:cNvPr>
              <p:cNvSpPr/>
              <p:nvPr/>
            </p:nvSpPr>
            <p:spPr>
              <a:xfrm>
                <a:off x="3379899" y="2968599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00A000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 dirty="0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4</a:t>
                </a:r>
                <a:endParaRPr sz="14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Google Shape;161;p17">
                <a:extLst>
                  <a:ext uri="{FF2B5EF4-FFF2-40B4-BE49-F238E27FC236}">
                    <a16:creationId xmlns:a16="http://schemas.microsoft.com/office/drawing/2014/main" id="{FABE7A3A-F118-F085-0E91-930C773CACEB}"/>
                  </a:ext>
                </a:extLst>
              </p:cNvPr>
              <p:cNvSpPr/>
              <p:nvPr/>
            </p:nvSpPr>
            <p:spPr>
              <a:xfrm>
                <a:off x="3875899" y="2968599"/>
                <a:ext cx="360000" cy="360000"/>
              </a:xfrm>
              <a:prstGeom prst="roundRect">
                <a:avLst>
                  <a:gd name="adj" fmla="val 16667"/>
                </a:avLst>
              </a:prstGeom>
              <a:solidFill>
                <a:srgbClr val="227C4E"/>
              </a:solidFill>
              <a:ln w="28575" cap="flat" cmpd="sng">
                <a:noFill/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84850" rIns="0" bIns="8485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rPr lang="en-GB" sz="1400" b="1" i="0" u="none" strike="noStrike" cap="none" dirty="0">
                    <a:solidFill>
                      <a:schemeClr val="bg1"/>
                    </a:solidFill>
                    <a:latin typeface="Arial"/>
                    <a:ea typeface="Arial"/>
                    <a:cs typeface="Arial"/>
                    <a:sym typeface="Arial"/>
                  </a:rPr>
                  <a:t>5</a:t>
                </a:r>
                <a:endParaRPr lang="en-US" sz="1400" b="1" i="0" u="none" strike="noStrike" cap="none" dirty="0">
                  <a:solidFill>
                    <a:schemeClr val="bg1"/>
                  </a:solidFill>
                  <a:latin typeface="Arial"/>
                  <a:ea typeface="Arial"/>
                  <a:cs typeface="Arial"/>
                </a:endParaRPr>
              </a:p>
            </p:txBody>
          </p:sp>
          <p:sp>
            <p:nvSpPr>
              <p:cNvPr id="18" name="Google Shape;166;p17">
                <a:extLst>
                  <a:ext uri="{FF2B5EF4-FFF2-40B4-BE49-F238E27FC236}">
                    <a16:creationId xmlns:a16="http://schemas.microsoft.com/office/drawing/2014/main" id="{619AA087-13E1-D18F-4C6C-C32B477B54A5}"/>
                  </a:ext>
                </a:extLst>
              </p:cNvPr>
              <p:cNvSpPr txBox="1"/>
              <p:nvPr/>
            </p:nvSpPr>
            <p:spPr>
              <a:xfrm>
                <a:off x="2643399" y="3507024"/>
                <a:ext cx="8715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Possibly</a:t>
                </a:r>
                <a:endParaRPr sz="1000" b="1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67;p17">
                <a:extLst>
                  <a:ext uri="{FF2B5EF4-FFF2-40B4-BE49-F238E27FC236}">
                    <a16:creationId xmlns:a16="http://schemas.microsoft.com/office/drawing/2014/main" id="{824D6830-9873-554A-EA69-3384DB7619D5}"/>
                  </a:ext>
                </a:extLst>
              </p:cNvPr>
              <p:cNvSpPr txBox="1"/>
              <p:nvPr/>
            </p:nvSpPr>
            <p:spPr>
              <a:xfrm>
                <a:off x="3666499" y="3500674"/>
                <a:ext cx="778800" cy="153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200"/>
                  <a:buFont typeface="Arial"/>
                  <a:buNone/>
                </a:pPr>
                <a:r>
                  <a:rPr lang="en-GB" sz="1000" b="1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Very</a:t>
                </a:r>
                <a:r>
                  <a:rPr lang="en-GB" sz="1000" b="1" i="0" u="none" strike="noStrike" cap="none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 sure</a:t>
                </a:r>
                <a:endParaRPr sz="1000" b="1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59BD00B4-FEF2-CE66-DE73-5B10DD54B2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0387" y="2173206"/>
            <a:ext cx="1576468" cy="2233084"/>
          </a:xfrm>
          <a:prstGeom prst="rect">
            <a:avLst/>
          </a:prstGeom>
        </p:spPr>
      </p:pic>
      <p:pic>
        <p:nvPicPr>
          <p:cNvPr id="149" name="Google Shape;149;p17">
            <a:extLst>
              <a:ext uri="{FF2B5EF4-FFF2-40B4-BE49-F238E27FC236}">
                <a16:creationId xmlns:a16="http://schemas.microsoft.com/office/drawing/2014/main" id="{24806DC1-DD58-5FFB-AFCC-E56E2D511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29763">
            <a:off x="7347383" y="809803"/>
            <a:ext cx="1489636" cy="12691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3767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1 – Chatbot</a:t>
            </a:r>
            <a:endParaRPr dirty="0"/>
          </a:p>
        </p:txBody>
      </p:sp>
      <p:sp>
        <p:nvSpPr>
          <p:cNvPr id="173" name="Google Shape;173;p18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/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/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chatbot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191" name="Google Shape;191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7800" y="1296000"/>
            <a:ext cx="2689200" cy="3128400"/>
          </a:xfrm>
          <a:prstGeom prst="roundRect">
            <a:avLst>
              <a:gd name="adj" fmla="val 5679"/>
            </a:avLst>
          </a:prstGeom>
          <a:noFill/>
          <a:ln>
            <a:noFill/>
          </a:ln>
        </p:spPr>
      </p:pic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437C3A81-D2A7-0436-6201-E4427AF30B19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2F977053-90C0-55AC-D9FE-DA333C5AEBEB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9505C685-5216-7381-D000-FDE0C222FF08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401DD19A-01BC-CA38-183B-2685C7A44295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5AAE9434-01D8-523B-6436-74C6721EA710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61EADC04-AF90-8F41-177A-60333F4AC57A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30FFA54E-C25B-9213-D23B-1B36E15FD13E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1441B484-563A-49A1-2FE8-B44F940E4581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8"/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Sanket Mishra</a:t>
            </a:r>
            <a:r>
              <a:rPr lang="en-GB"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133A2181-CA70-6A18-932D-4073C6333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C7FEA34B-0E2F-4BE0-8C03-D7EF842C271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1 – Chatbot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EE9D0CB7-491C-9A88-6B79-7F07DDC899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CFA76501-0791-432D-B632-85D419713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BF6A99AB-BD6F-D95B-71E3-5F4B38B73666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DA1A60BE-59D2-2F5A-E6FF-E55517533112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chatbot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191" name="Google Shape;191;p18">
            <a:extLst>
              <a:ext uri="{FF2B5EF4-FFF2-40B4-BE49-F238E27FC236}">
                <a16:creationId xmlns:a16="http://schemas.microsoft.com/office/drawing/2014/main" id="{2A0A1CF8-4A11-12F3-0926-92958AAB0C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6400" y="1296000"/>
            <a:ext cx="2689200" cy="3128400"/>
          </a:xfrm>
          <a:prstGeom prst="roundRect">
            <a:avLst>
              <a:gd name="adj" fmla="val 5679"/>
            </a:avLst>
          </a:prstGeom>
          <a:noFill/>
          <a:ln>
            <a:noFill/>
          </a:ln>
        </p:spPr>
      </p:pic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F083265B-C499-F808-7F3F-D730A7D1AEA9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A5F9379E-7ACA-D66B-D503-FCF2B1EE1269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0C082C65-2659-C42C-F60E-41FCD68A2361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E287644F-360C-5022-837B-F6E9D6596F8C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4F9E35B3-B51C-AD7B-10E2-AB0311654BC2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768131E1-CB35-768E-697E-B281DA9E36B3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94F30508-41F4-6913-CB69-3D2D9D598D20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25D79C0C-720C-9FDF-AA61-77DC94996995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220;p19">
            <a:extLst>
              <a:ext uri="{FF2B5EF4-FFF2-40B4-BE49-F238E27FC236}">
                <a16:creationId xmlns:a16="http://schemas.microsoft.com/office/drawing/2014/main" id="{2A493682-0E72-FB88-55BA-15E0EBBB0184}"/>
              </a:ext>
            </a:extLst>
          </p:cNvPr>
          <p:cNvSpPr txBox="1"/>
          <p:nvPr/>
        </p:nvSpPr>
        <p:spPr>
          <a:xfrm>
            <a:off x="360150" y="3283350"/>
            <a:ext cx="55548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360000" bIns="180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sng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Most, but not all</a:t>
            </a:r>
            <a:r>
              <a:rPr lang="en-GB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, chatbots use GenAI to generate outputs based on large sets of data of text, images and sounds from the World Wide Web.</a:t>
            </a:r>
            <a:endParaRPr lang="en-US" sz="14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5" name="Google Shape;218;p19">
            <a:extLst>
              <a:ext uri="{FF2B5EF4-FFF2-40B4-BE49-F238E27FC236}">
                <a16:creationId xmlns:a16="http://schemas.microsoft.com/office/drawing/2014/main" id="{B879D08A-9AB1-A454-83C4-D2F8B2331D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7" name="Google Shape;219;p19">
              <a:extLst>
                <a:ext uri="{FF2B5EF4-FFF2-40B4-BE49-F238E27FC236}">
                  <a16:creationId xmlns:a16="http://schemas.microsoft.com/office/drawing/2014/main" id="{C7CCEA3E-D540-3E27-AACF-C4F6FD829A93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220;p19">
              <a:extLst>
                <a:ext uri="{FF2B5EF4-FFF2-40B4-BE49-F238E27FC236}">
                  <a16:creationId xmlns:a16="http://schemas.microsoft.com/office/drawing/2014/main" id="{852FF7C9-AE9E-7DCD-AD83-F5EC2F4C0D45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Most, but not all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, 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chatbots use GenAI to generate outputs based on large sets of data of text, images, and sounds from the World Wide Web.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0D52A3B4-7961-9632-FCC0-5C3D4A9DE22C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Photo by </a:t>
            </a:r>
            <a:r>
              <a:rPr lang="en-GB" sz="800" b="0" i="0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Sanket Mishra</a:t>
            </a:r>
            <a:r>
              <a:rPr lang="en-GB" sz="8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on </a:t>
            </a:r>
            <a:r>
              <a:rPr lang="en-GB" sz="800" b="0" i="0" u="sng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sz="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66230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5C048CD7-8831-22DF-33A1-15A8550DF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D64F3A81-BA78-F580-3305-AFCBD186F4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2 – Fitness tracker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DED04284-C7C9-8228-7A31-6D3AA74963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02ABEB6B-CE80-3198-4C34-F8D9B8D09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85107FF7-223E-5DB9-8A48-D9C22C9A8A55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2D84507E-0256-F95C-3B63-53D716DB6109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fitness tracker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34842B1E-BB69-CD02-7CFD-CA9BA74475CF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447E3752-C570-DCCB-3620-6268DC2265C8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87ED8470-4573-3219-C566-C6EED3F53BF2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B8A3B11A-3D8C-1158-1A06-82BAC12DA5A0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E286F627-49AD-47B5-9F55-84A539FC9E58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1567AFF0-9116-A105-6C75-28B02D915552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7E117E30-A687-A3AE-713B-5F81A8BC3C89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75BF6FE4-FEF8-5FB6-50C1-F131CA926E40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55ABCE0B-33FA-EBC2-894E-110DD6F5B4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D4F745FC-80D5-0223-95DD-822B8F548856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GB" sz="800" dirty="0">
                <a:solidFill>
                  <a:schemeClr val="lt1"/>
                </a:solidFill>
              </a:rPr>
              <a:t>Photo by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Onur Binay</a:t>
            </a:r>
            <a:r>
              <a:rPr lang="en-GB" sz="800" dirty="0">
                <a:solidFill>
                  <a:schemeClr val="lt1"/>
                </a:solidFill>
              </a:rPr>
              <a:t> on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53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5CAFFF62-FA35-04F6-0C28-43502446E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3E9C4F07-8244-8DD3-E48E-6B08B0720A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2 – Fitness tracker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4B97EE54-71A4-B49D-D87F-4C167840A9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99D08E41-BB10-409D-3794-C45475EA0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2B00D196-CC90-7CEC-13A2-9993F0F8722F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0395DEBA-42F5-7DF2-BEC5-A81126EF83AA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fitness tracker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84655B80-2845-9E54-09CC-7B4CF7831AE8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00E5ADFF-1AD3-E520-676C-ACD5F8915FE7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81C2BBE8-FDE0-920D-ADFA-7B5D676CFADC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7D16ECE4-6B54-1862-2553-E2C4403EB026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EBDF1CEC-3F64-7F12-14AA-1DC24CDBA053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41850058-5E68-69DA-628D-BA42142695F6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0589A0F2-431D-AE41-8DEF-8876C9C3DA7A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1489E39A-6127-3850-FFE9-EBD3AF0B62DE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272;p21">
            <a:extLst>
              <a:ext uri="{FF2B5EF4-FFF2-40B4-BE49-F238E27FC236}">
                <a16:creationId xmlns:a16="http://schemas.microsoft.com/office/drawing/2014/main" id="{51FABD58-DE24-9179-2130-D997A97975AB}"/>
              </a:ext>
            </a:extLst>
          </p:cNvPr>
          <p:cNvSpPr txBox="1"/>
          <p:nvPr/>
        </p:nvSpPr>
        <p:spPr>
          <a:xfrm>
            <a:off x="360150" y="3283350"/>
            <a:ext cx="5554800" cy="100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80000" rIns="360000" bIns="180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None/>
            </a:pP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A fitness tracker </a:t>
            </a:r>
            <a:r>
              <a:rPr lang="en-GB" sz="1400" b="1" i="0" u="sng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does use</a:t>
            </a:r>
            <a:r>
              <a:rPr lang="en-GB" sz="1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a type of AI called machine learning (ML) to gather data and output information to help you keep track of your physical activity.</a:t>
            </a:r>
            <a:endParaRPr lang="en-US" sz="14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7" name="Google Shape;270;p21">
            <a:extLst>
              <a:ext uri="{FF2B5EF4-FFF2-40B4-BE49-F238E27FC236}">
                <a16:creationId xmlns:a16="http://schemas.microsoft.com/office/drawing/2014/main" id="{CF65048D-1FC1-9778-CBD5-51CF164B0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9" name="Google Shape;271;p21">
              <a:extLst>
                <a:ext uri="{FF2B5EF4-FFF2-40B4-BE49-F238E27FC236}">
                  <a16:creationId xmlns:a16="http://schemas.microsoft.com/office/drawing/2014/main" id="{4717B0B2-D357-4940-3532-1CAF317AA8B9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Google Shape;272;p21">
              <a:extLst>
                <a:ext uri="{FF2B5EF4-FFF2-40B4-BE49-F238E27FC236}">
                  <a16:creationId xmlns:a16="http://schemas.microsoft.com/office/drawing/2014/main" id="{D3D7186B-30AE-987F-13B6-A8B850C1D81F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fitness tracker </a:t>
              </a: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use 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type of AI called machine learning (ML) to gather data and output information to help you keep track of your physical activity.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67D4976B-4CB8-4F2A-2844-6FBA870301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2D77F814-D65F-2045-970F-619618CB5308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1100"/>
            </a:pPr>
            <a:r>
              <a:rPr lang="en-GB" sz="800" dirty="0">
                <a:solidFill>
                  <a:schemeClr val="lt1"/>
                </a:solidFill>
              </a:rPr>
              <a:t>Photo by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Onur Binay</a:t>
            </a:r>
            <a:r>
              <a:rPr lang="en-GB" sz="800" dirty="0">
                <a:solidFill>
                  <a:schemeClr val="lt1"/>
                </a:solidFill>
              </a:rPr>
              <a:t> on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54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379F1038-42E0-E1AE-ACDC-CF1DE5041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9E336869-2AFA-461D-04BE-EFF69434ED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3 – Calculator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1E25E5CA-5FD6-B0BC-0D7B-415B0005D7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1D88A835-732B-8723-4730-325698928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519FECDE-14AB-AF1D-C082-1A3AED67CB95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CC587548-30C7-FB19-1192-C41864E3D6E7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calculator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982B4DB8-CFDB-284B-9ECC-0BC7A1E2AA04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7D62555B-D4DE-FF53-4686-585B4E3C2B67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74BE2C85-0655-996E-04C8-A656C45015DE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17D45AE2-2099-3BDE-CDEF-0B0D07711FDB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2775E6AC-FF43-1A27-C513-98B6966B2AC3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85251FF6-1B37-754D-B6DA-6DF5CF35A154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31ABDBD5-8DB2-AA4C-B070-0FB3223F93FB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AE66BBA7-D015-6DF5-AF89-96B325DF4F41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CB9C6D37-FE94-81E2-6AB0-E5BEF06495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707A94DD-C8D1-7A2F-AFFA-9016FFF5C2AA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Behnam Norouzi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062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0E1F528E-C126-307B-8FB0-7A1BB3893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5B533BB1-8B61-8EAA-F33B-9F3B2D177B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3 – Calculator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396F8BA2-FA52-ADC9-2D58-D5B84EBE0A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53EB4E66-D501-B941-0BA4-113EF5F0B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27C28B88-5D29-0AEB-F217-7B128D92AF96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611704E9-2A0E-5DBF-64F5-0D0017DB3E54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calculator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53226153-7774-33AA-C113-F902AB8AA693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1F3FB266-C025-D6AD-4612-7A6E537B0DC3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6B1D81A8-34C0-4055-3E43-AF494140EA57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394DB185-69BF-0820-F0E8-936D0BF5FCA4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81E7918E-BBA6-16B7-B886-EAAB8BDAC276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BC2FEF23-8E88-24E8-63A5-7485487C31CA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B49DDB5D-7B3D-73B7-1C73-DA365F57290A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83867BD3-BFDB-5D58-0AE9-8FCF7E29BC45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1A43A531-1A1C-82D0-46F5-E2E4F98E4E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grpSp>
        <p:nvGrpSpPr>
          <p:cNvPr id="5" name="Google Shape;324;p23">
            <a:extLst>
              <a:ext uri="{FF2B5EF4-FFF2-40B4-BE49-F238E27FC236}">
                <a16:creationId xmlns:a16="http://schemas.microsoft.com/office/drawing/2014/main" id="{C492C87F-8971-BFD8-E318-C3D2DECFBB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7" name="Google Shape;325;p23">
              <a:extLst>
                <a:ext uri="{FF2B5EF4-FFF2-40B4-BE49-F238E27FC236}">
                  <a16:creationId xmlns:a16="http://schemas.microsoft.com/office/drawing/2014/main" id="{F22650BE-94DF-9CB8-E5ED-803014C62D16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326;p23">
              <a:extLst>
                <a:ext uri="{FF2B5EF4-FFF2-40B4-BE49-F238E27FC236}">
                  <a16:creationId xmlns:a16="http://schemas.microsoft.com/office/drawing/2014/main" id="{7C8D2A4D-BEB3-58B4-CE78-C90C63E173EB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calculator </a:t>
              </a: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not 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use AI.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It seems to make decisions, but its output is based on pre-programmed instructions.</a:t>
              </a:r>
              <a:endParaRPr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BDB0A9D4-EC86-6918-059A-21E037FC651C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Behnam Norouzi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503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96258F33-D81B-6829-208C-1B676F250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E88D91B9-F792-4533-D67E-C158FA91F80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4 – Washing machine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A83A930A-847A-0034-EC28-DC23C1A672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0BB38B21-8ED4-395B-AF8E-419A37F26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C6DC82C7-5997-662E-13FB-49DB33638545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C267509B-0D2A-4753-CCAD-2E4F89122FE3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washing machine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6AF49E87-9001-38A1-808C-646045605B9C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6C2C1820-F4A1-2372-9C63-190C7E08F405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6EBFD664-CB06-459F-282A-838BE74CD9B6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5EFFF6EF-DDEE-3640-B80F-2297D55C776A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A4EE8133-D049-6CB1-116A-D01E5DADBDB1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3EA38559-4715-D502-38EE-8515DD7C67BD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61D843E7-9565-57E1-1A71-11003DC89685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83C9D251-3C49-6006-A447-C77BA5726A74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06D1749D-86D2-CD5B-988B-564EC3197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058CBB86-67D1-7017-A24B-8EF24BFFB51B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@felkhadri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222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37F18750-5214-8F5B-F619-15772328B5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75A56817-9A63-F4EF-BA90-97A3B3C92D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9999" y="0"/>
            <a:ext cx="6000607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4 – Washing machine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7DCEA529-B699-7DFD-3F28-818FAFD6A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0322915E-0562-68A6-3504-B6B26492B5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9376C08C-3F00-78D0-8EF9-6D4D03BEE2FE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228B31B9-00D7-9429-930C-F9CF07D7092C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washing machine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6EBD3659-A9E2-E921-D216-E7509B4E78F8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54806316-34A8-136C-0183-694E49B0CBB6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3E575339-018C-DD9D-4CF7-B574B3FDB676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9D8F7679-83EC-A079-028D-54A460F89F5D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6A5593B2-A299-8902-455D-7340B9D223ED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3449EA91-6A2F-7111-A1EC-9588224A0732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6EFF90AF-6F14-D170-CEAE-39477B6C222D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44AE56D5-A617-0B5E-C2AF-36CB42ED5794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77F8AA8C-EEB9-CED4-9CF7-6BBDA3311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grpSp>
        <p:nvGrpSpPr>
          <p:cNvPr id="5" name="Google Shape;376;p25">
            <a:extLst>
              <a:ext uri="{FF2B5EF4-FFF2-40B4-BE49-F238E27FC236}">
                <a16:creationId xmlns:a16="http://schemas.microsoft.com/office/drawing/2014/main" id="{8EC7AB47-C595-7110-F7C7-1F7241A5C0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7" name="Google Shape;377;p25">
              <a:extLst>
                <a:ext uri="{FF2B5EF4-FFF2-40B4-BE49-F238E27FC236}">
                  <a16:creationId xmlns:a16="http://schemas.microsoft.com/office/drawing/2014/main" id="{D02284B9-2575-5287-326B-76F08744FA87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378;p25">
              <a:extLst>
                <a:ext uri="{FF2B5EF4-FFF2-40B4-BE49-F238E27FC236}">
                  <a16:creationId xmlns:a16="http://schemas.microsoft.com/office/drawing/2014/main" id="{3656AED9-E2E9-13D4-181E-732B1B083C43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washing machine </a:t>
              </a: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probably does not use AI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But it may be connected to a phone to enable remote control and alerts such as when a cycle is complete.</a:t>
              </a:r>
              <a:endParaRPr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96980453-62AF-88F6-E62E-E6039222DEC1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@felkhadri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74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6FEFCCA1-A848-5CED-CF0D-FA8C045010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F830762B-7B39-51E6-77B9-5D344B3AF13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5 – Music streaming service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EB2B922F-E5F2-30B2-A794-2C0D6C1BC66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A5EC7307-E5C4-ABEE-9F99-309A2CF8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FC8D3715-BA41-23F5-FB01-8FA76D6CD6D7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758A9A67-BB32-060E-EED7-8DB98FBFD662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music streaming service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C7D1AD1F-755A-0EF4-4EAF-C51958A4CBF0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87603C92-E80E-3E33-7F82-FC294D3B2563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3349CA75-A516-2F91-6A39-E947082F2E75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B312FCEA-709D-EC88-D146-C82FB0D777D7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31D5BAE2-BE26-5916-4FF4-E85BE76AD1B7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E1288550-6B7C-0AAC-DC56-8D5F59DC3DB2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A1631CCE-7D53-4532-0F64-509ECD7E96A0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A4465570-D57E-8EE1-2BC2-447CBD3F0443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BF51FEE4-CE22-E485-AB08-9F396A93C5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9891ECBD-8A30-0D7E-7D48-7BB3683C5974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Fath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89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Learning objectives</a:t>
            </a:r>
            <a:endParaRPr/>
          </a:p>
        </p:txBody>
      </p:sp>
      <p:grpSp>
        <p:nvGrpSpPr>
          <p:cNvPr id="76" name="Google Shape;76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387571"/>
            <a:ext cx="4122000" cy="900000"/>
            <a:chOff x="362725" y="2121750"/>
            <a:chExt cx="4122000" cy="900000"/>
          </a:xfrm>
        </p:grpSpPr>
        <p:sp>
          <p:nvSpPr>
            <p:cNvPr id="77" name="Google Shape;77;p9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>
                <a:lnSpc>
                  <a:spcPct val="114999"/>
                </a:lnSpc>
              </a:pP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describe what AI </a:t>
              </a:r>
              <a:r>
                <a:rPr lang="en-GB" b="1" dirty="0">
                  <a:solidFill>
                    <a:schemeClr val="dk1"/>
                  </a:solidFill>
                </a:rPr>
                <a:t>(artificial intelligence) is</a:t>
              </a:r>
              <a:r>
                <a:rPr lang="en-GB" sz="1400" b="1" i="0" u="none" strike="noStrike" cap="none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in simple words.</a:t>
              </a:r>
              <a:endParaRPr sz="1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9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1" t="-1512" r="-1515"/>
            <a:stretch/>
          </p:blipFill>
          <p:spPr>
            <a:xfrm>
              <a:off x="523191" y="2326045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429321"/>
            <a:ext cx="4122000" cy="900000"/>
            <a:chOff x="360000" y="2121750"/>
            <a:chExt cx="4122000" cy="900000"/>
          </a:xfrm>
        </p:grpSpPr>
        <p:sp>
          <p:nvSpPr>
            <p:cNvPr id="72" name="Google Shape;72;p9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 can describe different kinds of technology that do and do not use AI.</a:t>
              </a:r>
              <a:endParaRPr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9">
              <a:extLs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1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4" name="Google Shape;74;p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8276" y="148293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D0F5B101-E061-C576-1A37-13A2451D8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B6D59C86-3AAF-FA43-9EE5-E545517F1D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70049" y="80387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5 – Music streaming service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9E6AEE23-DB7D-919A-93BC-2D5ACDAD7C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72173FA5-E0FF-F7D7-07D8-9C08E68E8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C0E2C1E2-C495-96BA-264D-78B79FC09808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870BBF2A-450A-2712-D28E-E15C802C6466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music streaming service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1D6FAAD7-C0AA-736B-0B54-C00C09856B8F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8BF16AAD-FD8B-25F0-D59E-20F0E569D41B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A00C98E9-4208-50F0-BAB0-25B3B5353189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05B4D9FE-950B-D99D-E15A-F56993BD7392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8DDAB60D-EEFD-DA18-DC10-DD9408F95BB6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DC2EA775-2475-6965-8623-74BD469067C5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042C9436-84C2-0D20-4743-68CE9722CF96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519BA539-1C2B-D1DF-6FFD-45EE83105F28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FEF8E5F3-BDC8-D041-EB88-2CD25B1D27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grpSp>
        <p:nvGrpSpPr>
          <p:cNvPr id="5" name="Google Shape;429;p27">
            <a:extLst>
              <a:ext uri="{FF2B5EF4-FFF2-40B4-BE49-F238E27FC236}">
                <a16:creationId xmlns:a16="http://schemas.microsoft.com/office/drawing/2014/main" id="{7FBB6703-485A-39D6-3A76-929ECA464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800" cy="1274400"/>
            <a:chOff x="360000" y="3150000"/>
            <a:chExt cx="5554800" cy="1274400"/>
          </a:xfrm>
        </p:grpSpPr>
        <p:sp>
          <p:nvSpPr>
            <p:cNvPr id="7" name="Google Shape;430;p27">
              <a:extLst>
                <a:ext uri="{FF2B5EF4-FFF2-40B4-BE49-F238E27FC236}">
                  <a16:creationId xmlns:a16="http://schemas.microsoft.com/office/drawing/2014/main" id="{B06DD332-F42F-4214-A2D1-6C6888DE308F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31;p27">
              <a:extLst>
                <a:ext uri="{FF2B5EF4-FFF2-40B4-BE49-F238E27FC236}">
                  <a16:creationId xmlns:a16="http://schemas.microsoft.com/office/drawing/2014/main" id="{2DB6C432-2456-B4A0-F4BA-42722D6E6BA7}"/>
                </a:ext>
              </a:extLst>
            </p:cNvPr>
            <p:cNvSpPr txBox="1"/>
            <p:nvPr/>
          </p:nvSpPr>
          <p:spPr>
            <a:xfrm>
              <a:off x="360150" y="3283350"/>
              <a:ext cx="51579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Music streaming services often incorporate the use of AI to output suggestions based on data gathered from a user's behaviour such as listening habits.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510EDEF2-7E51-2078-7173-B544D6D92F6D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Fath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9427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FD7FCFEE-6154-DF37-9757-B8ED9609A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1074D3B8-DCA1-6A31-A3FC-8D61CB6B6E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6 – Mobile phone camera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98FFA79F-23D9-818F-E528-C70781B168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7904A783-416E-718C-7179-DC285E0E45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16C4F1B8-7FE3-AC5A-DFC1-617B3780A8E1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B4F497CA-784D-F624-0DDA-1AB119B79CCD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mobile phone camera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8FFE5AC7-F207-4A73-8E29-1FF7549442F2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80D573DC-9102-24FB-2B7E-23F07A611D6E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D485C5C2-333D-F7E7-40B1-3EE726D653C2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C919CE93-7AE5-E908-2087-F6DE07A6FA3B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C8F3B190-1651-D9E0-79DB-7CD0E7F80707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B07E93D2-F6CE-EEAC-9FE5-24A85B39BEC8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5F4CB22A-C025-8ADD-34E3-6E596964ECDE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509F4951-EA63-FDC9-1942-CF8DA2FAAD3C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ED3D0EAE-7708-DE8A-F4EB-80BD0F80B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1FCF4F23-1870-7CC5-ADEE-D53C3BD5D3C4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Rafael Leão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646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3155CA06-9579-6758-D904-A587361FE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D19B28CD-A2C7-9D77-F1C2-CD901B1D73D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6 – Mobile phone camera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1F1C70CD-DCAA-1E34-4280-0BD71FF3CD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A509DA7D-E35E-67EB-C076-4183D0FE1A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9D8143E5-F1B2-33B9-3F8E-A0FE59B29FC5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7F1BF34B-FDAF-56FD-08A5-565478898A6B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mobile phone camera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A7029528-B258-B0BC-D6E9-A94E2535BB17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D9F92A6B-9A3B-F52F-A9DA-140DF497ED58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D8F132DE-E147-8E4E-A042-FB433826B78E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308A3877-78F4-9304-12FA-9CC9738074FA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B294548E-A26A-DD2D-48D3-7A191DC029B3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946E9D63-4296-10E4-7633-2F6A62164F02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0C8AD959-9766-C2F1-9021-94B965BC7A02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D47EF679-1D6F-9DF3-54EC-E3D627F26E95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275D9281-D968-54B4-DED6-9A11189A2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grpSp>
        <p:nvGrpSpPr>
          <p:cNvPr id="5" name="Google Shape;482;p29">
            <a:extLst>
              <a:ext uri="{FF2B5EF4-FFF2-40B4-BE49-F238E27FC236}">
                <a16:creationId xmlns:a16="http://schemas.microsoft.com/office/drawing/2014/main" id="{F5A71D6F-B55E-2D12-DD2F-BAE4949246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7" name="Google Shape;483;p29">
              <a:extLst>
                <a:ext uri="{FF2B5EF4-FFF2-40B4-BE49-F238E27FC236}">
                  <a16:creationId xmlns:a16="http://schemas.microsoft.com/office/drawing/2014/main" id="{25731F09-8190-5DB9-6AC2-00DBBB57FD25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84;p29">
              <a:extLst>
                <a:ext uri="{FF2B5EF4-FFF2-40B4-BE49-F238E27FC236}">
                  <a16:creationId xmlns:a16="http://schemas.microsoft.com/office/drawing/2014/main" id="{2CDC2239-B4CA-6E78-9587-403DD16B2F4A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phone app that can tag photos with people’s names </a:t>
              </a: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uses AI 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to automatically match names to faces.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DB4DA093-F0CD-E72A-DBD7-7CC8F773770A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Rafael Leão</a:t>
            </a:r>
            <a:r>
              <a:rPr lang="en-GB" sz="800" dirty="0">
                <a:solidFill>
                  <a:schemeClr val="lt1"/>
                </a:solidFill>
              </a:rPr>
              <a:t> on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254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291C5162-C287-75C7-A31F-5D5032A48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58946AAA-879F-CA6A-FF20-8DF58A9B2D4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7 – Gaming console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BFDC46E0-0860-D6CD-FAFB-7C1B1EA50C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7516F515-D238-38FB-9E9D-F0FB3CA43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BB7B3A87-C5BD-EF8E-323C-6184FF17B4F5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B69DD344-3504-89D2-7F6B-E0B2D5B0CB33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gaming console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72F87677-EAD5-CB1B-5460-B8714D52DF1C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DC58A7CC-3DC8-CAF2-CB3C-0CACC200C555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D3120612-81B9-C875-94E5-69231D37367C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9C9CA599-EA8B-BAA5-40E7-0FB244626E93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987709DC-C8D7-5A62-8818-AB416788996B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1A2C5BE4-807A-9E25-0C32-018468D2DAF5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972ABABD-551E-C763-6485-D2C06C8AA5B4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7D6F64ED-4237-F553-E2E0-FF640F3C00F9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32F941CD-9291-C39C-81B1-A97B604BD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0C52C997-DAFC-3FE3-FFFD-4BE1A6C6E6DC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Sayan Majhi</a:t>
            </a:r>
            <a:r>
              <a:rPr lang="en-GB" sz="800" dirty="0">
                <a:solidFill>
                  <a:schemeClr val="lt1"/>
                </a:solidFill>
              </a:rPr>
              <a:t> on </a:t>
            </a:r>
            <a:r>
              <a:rPr lang="en-GB" sz="800" u="sng" dirty="0">
                <a:solidFill>
                  <a:schemeClr val="l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8285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>
          <a:extLst>
            <a:ext uri="{FF2B5EF4-FFF2-40B4-BE49-F238E27FC236}">
              <a16:creationId xmlns:a16="http://schemas.microsoft.com/office/drawing/2014/main" id="{8882EA7F-B4A9-EB9C-5FDC-B5E633050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8">
            <a:extLst>
              <a:ext uri="{FF2B5EF4-FFF2-40B4-BE49-F238E27FC236}">
                <a16:creationId xmlns:a16="http://schemas.microsoft.com/office/drawing/2014/main" id="{CFE0A053-F3F0-E042-E9DD-9153030E8A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Question 7 – Gaming console - answer</a:t>
            </a:r>
            <a:endParaRPr dirty="0"/>
          </a:p>
        </p:txBody>
      </p:sp>
      <p:sp>
        <p:nvSpPr>
          <p:cNvPr id="173" name="Google Shape;173;p18">
            <a:extLst>
              <a:ext uri="{FF2B5EF4-FFF2-40B4-BE49-F238E27FC236}">
                <a16:creationId xmlns:a16="http://schemas.microsoft.com/office/drawing/2014/main" id="{B7BFCA76-7C4C-D512-216D-D63A19D2F4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4785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Select from a scale of 1 to 5.</a:t>
            </a:r>
            <a:endParaRPr dirty="0"/>
          </a:p>
        </p:txBody>
      </p:sp>
      <p:grpSp>
        <p:nvGrpSpPr>
          <p:cNvPr id="174" name="Google Shape;174;p18">
            <a:extLst>
              <a:ext uri="{FF2B5EF4-FFF2-40B4-BE49-F238E27FC236}">
                <a16:creationId xmlns:a16="http://schemas.microsoft.com/office/drawing/2014/main" id="{123DC3DB-7FC2-A8BF-2605-2A3294603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296000"/>
            <a:ext cx="5554800" cy="1674000"/>
            <a:chOff x="360000" y="2571750"/>
            <a:chExt cx="5554800" cy="1674000"/>
          </a:xfrm>
        </p:grpSpPr>
        <p:sp>
          <p:nvSpPr>
            <p:cNvPr id="175" name="Google Shape;175;p18">
              <a:extLst>
                <a:ext uri="{FF2B5EF4-FFF2-40B4-BE49-F238E27FC236}">
                  <a16:creationId xmlns:a16="http://schemas.microsoft.com/office/drawing/2014/main" id="{211DD0F1-E3B4-7730-85BB-315CDEF7D52A}"/>
                </a:ext>
              </a:extLst>
            </p:cNvPr>
            <p:cNvSpPr/>
            <p:nvPr/>
          </p:nvSpPr>
          <p:spPr>
            <a:xfrm>
              <a:off x="360000" y="2571750"/>
              <a:ext cx="5554800" cy="1674000"/>
            </a:xfrm>
            <a:prstGeom prst="roundRect">
              <a:avLst>
                <a:gd name="adj" fmla="val 7304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8">
              <a:extLst>
                <a:ext uri="{FF2B5EF4-FFF2-40B4-BE49-F238E27FC236}">
                  <a16:creationId xmlns:a16="http://schemas.microsoft.com/office/drawing/2014/main" id="{138E7546-5806-EE36-BC30-FDBAE478A1B0}"/>
                </a:ext>
              </a:extLst>
            </p:cNvPr>
            <p:cNvSpPr txBox="1"/>
            <p:nvPr/>
          </p:nvSpPr>
          <p:spPr>
            <a:xfrm>
              <a:off x="360000" y="2571750"/>
              <a:ext cx="5554800" cy="8421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t" anchorCtr="0">
              <a:sp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1600"/>
                </a:spcBef>
                <a:spcAft>
                  <a:spcPts val="20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Does a gaming console </a:t>
              </a:r>
              <a:r>
                <a:rPr lang="en-GB" b="1" dirty="0">
                  <a:solidFill>
                    <a:schemeClr val="tx1"/>
                  </a:solidFill>
                </a:rPr>
                <a:t>use</a:t>
              </a:r>
              <a:r>
                <a:rPr lang="en-GB" sz="1400" b="1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 AI?</a:t>
              </a:r>
              <a:endPara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4" name="Google Shape;156;p17">
            <a:extLst>
              <a:ext uri="{FF2B5EF4-FFF2-40B4-BE49-F238E27FC236}">
                <a16:creationId xmlns:a16="http://schemas.microsoft.com/office/drawing/2014/main" id="{1702AEDD-1881-235D-9C7B-4D5244ED774B}"/>
              </a:ext>
            </a:extLst>
          </p:cNvPr>
          <p:cNvSpPr/>
          <p:nvPr/>
        </p:nvSpPr>
        <p:spPr>
          <a:xfrm>
            <a:off x="1928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D0365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6" name="Google Shape;158;p17">
            <a:extLst>
              <a:ext uri="{FF2B5EF4-FFF2-40B4-BE49-F238E27FC236}">
                <a16:creationId xmlns:a16="http://schemas.microsoft.com/office/drawing/2014/main" id="{805B9653-79D6-4536-33C2-AD838990E065}"/>
              </a:ext>
            </a:extLst>
          </p:cNvPr>
          <p:cNvSpPr/>
          <p:nvPr/>
        </p:nvSpPr>
        <p:spPr>
          <a:xfrm>
            <a:off x="2424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DD714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1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59;p17">
            <a:extLst>
              <a:ext uri="{FF2B5EF4-FFF2-40B4-BE49-F238E27FC236}">
                <a16:creationId xmlns:a16="http://schemas.microsoft.com/office/drawing/2014/main" id="{1604C0F9-D35D-351C-755F-4E41B32E0B4C}"/>
              </a:ext>
            </a:extLst>
          </p:cNvPr>
          <p:cNvSpPr/>
          <p:nvPr/>
        </p:nvSpPr>
        <p:spPr>
          <a:xfrm>
            <a:off x="2920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CA6E1A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1" i="0" u="none" strike="noStrike" cap="none" dirty="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60;p17">
            <a:extLst>
              <a:ext uri="{FF2B5EF4-FFF2-40B4-BE49-F238E27FC236}">
                <a16:creationId xmlns:a16="http://schemas.microsoft.com/office/drawing/2014/main" id="{6E84443D-13C3-9106-D018-E15EBCCB99A7}"/>
              </a:ext>
            </a:extLst>
          </p:cNvPr>
          <p:cNvSpPr/>
          <p:nvPr/>
        </p:nvSpPr>
        <p:spPr>
          <a:xfrm>
            <a:off x="3416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00A000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61;p17">
            <a:extLst>
              <a:ext uri="{FF2B5EF4-FFF2-40B4-BE49-F238E27FC236}">
                <a16:creationId xmlns:a16="http://schemas.microsoft.com/office/drawing/2014/main" id="{D6D18CD3-479F-BBCE-A340-227C5F2B0BAC}"/>
              </a:ext>
            </a:extLst>
          </p:cNvPr>
          <p:cNvSpPr/>
          <p:nvPr/>
        </p:nvSpPr>
        <p:spPr>
          <a:xfrm>
            <a:off x="3912600" y="2073249"/>
            <a:ext cx="360000" cy="360000"/>
          </a:xfrm>
          <a:prstGeom prst="roundRect">
            <a:avLst>
              <a:gd name="adj" fmla="val 16667"/>
            </a:avLst>
          </a:prstGeom>
          <a:solidFill>
            <a:srgbClr val="227C4E"/>
          </a:solidFill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84850" rIns="0" bIns="8485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lang="en-US" sz="1400" b="1" i="0" u="none" strike="noStrike" cap="none" dirty="0">
              <a:solidFill>
                <a:schemeClr val="bg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" name="Google Shape;155;p17">
            <a:extLst>
              <a:ext uri="{FF2B5EF4-FFF2-40B4-BE49-F238E27FC236}">
                <a16:creationId xmlns:a16="http://schemas.microsoft.com/office/drawing/2014/main" id="{9EED1DD0-E476-9C78-90C7-1B5DB120739B}"/>
              </a:ext>
            </a:extLst>
          </p:cNvPr>
          <p:cNvSpPr txBox="1"/>
          <p:nvPr/>
        </p:nvSpPr>
        <p:spPr>
          <a:xfrm>
            <a:off x="1815860" y="2609411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6;p17">
            <a:extLst>
              <a:ext uri="{FF2B5EF4-FFF2-40B4-BE49-F238E27FC236}">
                <a16:creationId xmlns:a16="http://schemas.microsoft.com/office/drawing/2014/main" id="{B7535110-20FA-6EFC-465A-C669E66658D2}"/>
              </a:ext>
            </a:extLst>
          </p:cNvPr>
          <p:cNvSpPr txBox="1"/>
          <p:nvPr/>
        </p:nvSpPr>
        <p:spPr>
          <a:xfrm>
            <a:off x="2680100" y="2611674"/>
            <a:ext cx="8715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Possibly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7;p17">
            <a:extLst>
              <a:ext uri="{FF2B5EF4-FFF2-40B4-BE49-F238E27FC236}">
                <a16:creationId xmlns:a16="http://schemas.microsoft.com/office/drawing/2014/main" id="{525208F6-4C19-83F4-C92A-A91C59D3AB9E}"/>
              </a:ext>
            </a:extLst>
          </p:cNvPr>
          <p:cNvSpPr txBox="1"/>
          <p:nvPr/>
        </p:nvSpPr>
        <p:spPr>
          <a:xfrm>
            <a:off x="3703200" y="2605324"/>
            <a:ext cx="778800" cy="1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0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Very</a:t>
            </a:r>
            <a:r>
              <a:rPr lang="en-GB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sure</a:t>
            </a:r>
            <a:endParaRPr sz="10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Google Shape;245;p20">
            <a:extLst>
              <a:ext uri="{FF2B5EF4-FFF2-40B4-BE49-F238E27FC236}">
                <a16:creationId xmlns:a16="http://schemas.microsoft.com/office/drawing/2014/main" id="{44154B4F-CD46-15A6-65FA-6D4FBAA6A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284780"/>
            <a:ext cx="2689200" cy="3132000"/>
          </a:xfrm>
          <a:prstGeom prst="roundRect">
            <a:avLst>
              <a:gd name="adj" fmla="val 5724"/>
            </a:avLst>
          </a:prstGeom>
          <a:noFill/>
          <a:ln>
            <a:noFill/>
          </a:ln>
        </p:spPr>
      </p:pic>
      <p:grpSp>
        <p:nvGrpSpPr>
          <p:cNvPr id="5" name="Google Shape;534;p31">
            <a:extLst>
              <a:ext uri="{FF2B5EF4-FFF2-40B4-BE49-F238E27FC236}">
                <a16:creationId xmlns:a16="http://schemas.microsoft.com/office/drawing/2014/main" id="{D2527B9D-0DC7-5DFD-227A-D54BE4FFAA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3150000"/>
            <a:ext cx="5554950" cy="1274400"/>
            <a:chOff x="360000" y="3150000"/>
            <a:chExt cx="5554950" cy="1274400"/>
          </a:xfrm>
        </p:grpSpPr>
        <p:sp>
          <p:nvSpPr>
            <p:cNvPr id="7" name="Google Shape;535;p31">
              <a:extLst>
                <a:ext uri="{FF2B5EF4-FFF2-40B4-BE49-F238E27FC236}">
                  <a16:creationId xmlns:a16="http://schemas.microsoft.com/office/drawing/2014/main" id="{74A4EA48-6ABF-3AD7-0877-8BDC3C76F0B8}"/>
                </a:ext>
              </a:extLst>
            </p:cNvPr>
            <p:cNvSpPr/>
            <p:nvPr/>
          </p:nvSpPr>
          <p:spPr>
            <a:xfrm>
              <a:off x="360000" y="3150000"/>
              <a:ext cx="5554800" cy="1274400"/>
            </a:xfrm>
            <a:prstGeom prst="roundRect">
              <a:avLst>
                <a:gd name="adj" fmla="val 7304"/>
              </a:avLst>
            </a:prstGeom>
            <a:solidFill>
              <a:schemeClr val="lt1"/>
            </a:solidFill>
            <a:ln>
              <a:noFill/>
            </a:ln>
            <a:effectLst>
              <a:outerShdw blurRad="57150" algn="bl" rotWithShape="0">
                <a:srgbClr val="000000">
                  <a:alpha val="49803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536;p31">
              <a:extLst>
                <a:ext uri="{FF2B5EF4-FFF2-40B4-BE49-F238E27FC236}">
                  <a16:creationId xmlns:a16="http://schemas.microsoft.com/office/drawing/2014/main" id="{7E130476-29BE-10CD-FA40-662EAE63A29F}"/>
                </a:ext>
              </a:extLst>
            </p:cNvPr>
            <p:cNvSpPr txBox="1"/>
            <p:nvPr/>
          </p:nvSpPr>
          <p:spPr>
            <a:xfrm>
              <a:off x="360150" y="3283350"/>
              <a:ext cx="5554800" cy="1007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0" tIns="180000" rIns="360000" bIns="180000" anchor="ctr" anchorCtr="0">
              <a:noAutofit/>
            </a:bodyPr>
            <a:lstStyle/>
            <a:p>
              <a:pPr>
                <a:lnSpc>
                  <a:spcPct val="115000"/>
                </a:lnSpc>
                <a:spcBef>
                  <a:spcPts val="1600"/>
                </a:spcBef>
              </a:pP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A gaming console </a:t>
              </a:r>
              <a:r>
                <a:rPr lang="en-GB" sz="1400" b="1" i="0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may or may not incorporate AI</a:t>
              </a:r>
              <a:r>
                <a:rPr lang="en-GB" sz="1400" i="0" u="none" strike="noStrike" cap="none" dirty="0">
                  <a:solidFill>
                    <a:schemeClr val="tx1"/>
                  </a:solidFill>
                  <a:latin typeface="Arial"/>
                  <a:ea typeface="Arial"/>
                  <a:cs typeface="Arial"/>
                  <a:sym typeface="Arial"/>
                </a:rPr>
                <a:t>. </a:t>
              </a:r>
              <a:endParaRPr lang="en-US" dirty="0">
                <a:solidFill>
                  <a:schemeClr val="tx1"/>
                </a:solidFill>
              </a:endParaRPr>
            </a:p>
            <a:p>
              <a:pPr>
                <a:lnSpc>
                  <a:spcPct val="114999"/>
                </a:lnSpc>
                <a:spcBef>
                  <a:spcPts val="1600"/>
                </a:spcBef>
              </a:pPr>
              <a:r>
                <a:rPr lang="en-GB" dirty="0">
                  <a:solidFill>
                    <a:srgbClr val="333333"/>
                  </a:solidFill>
                  <a:cs typeface="Segoe UI"/>
                </a:rPr>
                <a:t>Some games use AI to make non-player characters move and interact with other characters.</a:t>
              </a:r>
              <a:endParaRPr lang="en-US" sz="140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</a:endParaRPr>
            </a:p>
          </p:txBody>
        </p:sp>
      </p:grpSp>
      <p:sp>
        <p:nvSpPr>
          <p:cNvPr id="192" name="Google Shape;192;p18">
            <a:extLst>
              <a:ext uri="{FF2B5EF4-FFF2-40B4-BE49-F238E27FC236}">
                <a16:creationId xmlns:a16="http://schemas.microsoft.com/office/drawing/2014/main" id="{F6BD06B3-7482-4BF1-3863-99076A1F57A0}"/>
              </a:ext>
            </a:extLst>
          </p:cNvPr>
          <p:cNvSpPr txBox="1"/>
          <p:nvPr/>
        </p:nvSpPr>
        <p:spPr>
          <a:xfrm>
            <a:off x="6096000" y="4424375"/>
            <a:ext cx="2689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lvl="0" algn="r">
              <a:buClr>
                <a:schemeClr val="dk1"/>
              </a:buClr>
              <a:buSzPts val="800"/>
            </a:pPr>
            <a:r>
              <a:rPr lang="en-GB" sz="800" dirty="0">
                <a:solidFill>
                  <a:schemeClr val="lt1"/>
                </a:solidFill>
              </a:rPr>
              <a:t>Photo by</a:t>
            </a:r>
            <a:r>
              <a:rPr lang="en-GB" sz="800" dirty="0">
                <a:solidFill>
                  <a:schemeClr val="lt1"/>
                </a:solidFill>
                <a:uFill>
                  <a:noFill/>
                </a:u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sz="800" u="sng" dirty="0">
                <a:solidFill>
                  <a:schemeClr val="l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Sayan Majhi</a:t>
            </a:r>
            <a:r>
              <a:rPr lang="en-GB" sz="800" dirty="0">
                <a:solidFill>
                  <a:schemeClr val="lt1"/>
                </a:solidFill>
              </a:rPr>
              <a:t> on </a:t>
            </a:r>
            <a:r>
              <a:rPr lang="en-GB" sz="800" u="sng" dirty="0">
                <a:solidFill>
                  <a:schemeClr val="lt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</a:t>
            </a:r>
            <a:endParaRPr lang="en-GB" sz="8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163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3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Reflect on your learning</a:t>
            </a:r>
            <a:endParaRPr/>
          </a:p>
        </p:txBody>
      </p:sp>
      <p:grpSp>
        <p:nvGrpSpPr>
          <p:cNvPr id="561" name="Google Shape;561;p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1412509"/>
            <a:ext cx="4122000" cy="900000"/>
            <a:chOff x="362725" y="2121750"/>
            <a:chExt cx="4122000" cy="900000"/>
          </a:xfrm>
        </p:grpSpPr>
        <p:sp>
          <p:nvSpPr>
            <p:cNvPr id="562" name="Google Shape;562;p34"/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>
                <a:lnSpc>
                  <a:spcPct val="115000"/>
                </a:lnSpc>
                <a:buSzPts val="1400"/>
              </a:pPr>
              <a:r>
                <a:rPr lang="en-GB" sz="1400" b="1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 can explain the term AI</a:t>
              </a:r>
              <a:r>
                <a:rPr lang="en-GB" b="1" dirty="0">
                  <a:solidFill>
                    <a:schemeClr val="lt1"/>
                  </a:solidFill>
                </a:rPr>
                <a:t> (artificial intelligence).</a:t>
              </a:r>
              <a:endParaRPr sz="14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3" name="Google Shape;563;p34" title="White_Tick_Icon.png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4" name="Google Shape;564;p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0000" y="2454259"/>
            <a:ext cx="4122000" cy="900000"/>
            <a:chOff x="360000" y="2121750"/>
            <a:chExt cx="4122000" cy="900000"/>
          </a:xfrm>
        </p:grpSpPr>
        <p:sp>
          <p:nvSpPr>
            <p:cNvPr id="565" name="Google Shape;565;p34"/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en-GB" sz="1400" b="1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 can identify technologies that incorporate the use of AI.</a:t>
              </a:r>
              <a:endParaRPr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66" name="Google Shape;566;p34" title="White_Tick_Icon.png"/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59" name="Google Shape;559;p3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55416" y="1284812"/>
            <a:ext cx="2689200" cy="21928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9A34EBC4-F357-3965-DE9D-964776EBC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0DC2453-A4C8-5457-99F0-EA8CBD3BA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6DC94377-54B0-9EB0-6CA0-477C3D4394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182245" marR="0" lvl="0" indent="-13462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Share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C8A7BC32-876D-5A2E-F6D6-DE2F0F85392B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5EC3C8A5-9F9D-37F2-20BB-DD974CA7F6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433010A-A784-98A1-DDDF-98D20DA003DE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323242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lesson, you will work with data in a similar way to how machine learning models use data.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explore patterns in data.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You will use rules to sort data into categories. </a:t>
            </a:r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dk1"/>
                </a:solidFill>
              </a:rPr>
              <a:t>You will look at how how machines use rules and pattern recognition to sort data.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30256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What is AI?</a:t>
            </a:r>
            <a:endParaRPr/>
          </a:p>
        </p:txBody>
      </p:sp>
      <p:pic>
        <p:nvPicPr>
          <p:cNvPr id="88" name="Google Shape;88;p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00" y="1767329"/>
            <a:ext cx="538650" cy="56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0"/>
          <p:cNvSpPr/>
          <p:nvPr/>
        </p:nvSpPr>
        <p:spPr>
          <a:xfrm>
            <a:off x="360000" y="1600850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Have you heard of AI?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0"/>
          <p:cNvSpPr/>
          <p:nvPr/>
        </p:nvSpPr>
        <p:spPr>
          <a:xfrm>
            <a:off x="360000" y="2642600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you know what AI is? 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000" y="2809066"/>
            <a:ext cx="538650" cy="5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94580" y="1510105"/>
            <a:ext cx="2689200" cy="22603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What is AI? continued</a:t>
            </a:r>
            <a:endParaRPr dirty="0"/>
          </a:p>
        </p:txBody>
      </p:sp>
      <p:sp>
        <p:nvSpPr>
          <p:cNvPr id="98" name="Google Shape;98;p11"/>
          <p:cNvSpPr/>
          <p:nvPr/>
        </p:nvSpPr>
        <p:spPr>
          <a:xfrm>
            <a:off x="360000" y="1373517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00C8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 stands for artificial intelligence.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1"/>
          <p:cNvSpPr/>
          <p:nvPr/>
        </p:nvSpPr>
        <p:spPr>
          <a:xfrm>
            <a:off x="360000" y="2447017"/>
            <a:ext cx="4122000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rgbClr val="00C8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 is the ability of computers to do things that usually need human intelligence.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40000">
            <a:off x="565485" y="2625822"/>
            <a:ext cx="558532" cy="525784"/>
          </a:xfrm>
          <a:prstGeom prst="rect">
            <a:avLst/>
          </a:prstGeom>
        </p:spPr>
      </p:pic>
      <p:pic>
        <p:nvPicPr>
          <p:cNvPr id="3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640000">
            <a:off x="565485" y="1589978"/>
            <a:ext cx="558532" cy="5257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1F41D83-5CF3-7229-54A8-7770133683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1616" y="1373517"/>
            <a:ext cx="3762384" cy="26494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Video: What is AI?</a:t>
            </a:r>
            <a:endParaRPr/>
          </a:p>
        </p:txBody>
      </p:sp>
      <p:pic>
        <p:nvPicPr>
          <p:cNvPr id="3" name="Online Media 2" descr="micro:bit CreateAI: What is AI? video">
            <a:hlinkClick r:id="" action="ppaction://noaction"/>
            <a:extLst>
              <a:ext uri="{FF2B5EF4-FFF2-40B4-BE49-F238E27FC236}">
                <a16:creationId xmlns:a16="http://schemas.microsoft.com/office/drawing/2014/main" id="{ED2B493D-5481-D65E-0654-B63143BE93A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8775" y="714039"/>
            <a:ext cx="6583083" cy="3677771"/>
          </a:xfrm>
          <a:prstGeom prst="rect">
            <a:avLst/>
          </a:prstGeom>
        </p:spPr>
      </p:pic>
      <p:sp>
        <p:nvSpPr>
          <p:cNvPr id="109" name="Google Shape;109;p12"/>
          <p:cNvSpPr txBox="1"/>
          <p:nvPr/>
        </p:nvSpPr>
        <p:spPr>
          <a:xfrm>
            <a:off x="360000" y="4424400"/>
            <a:ext cx="4122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en-GB" sz="800" dirty="0"/>
              <a:t>Play the video by clicking the image or </a:t>
            </a:r>
            <a:r>
              <a:rPr lang="en-GB" sz="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using this </a:t>
            </a:r>
            <a:r>
              <a:rPr lang="en-GB" sz="800" dirty="0">
                <a:solidFill>
                  <a:srgbClr val="0000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r>
              <a:rPr lang="en-GB" sz="800" b="0" i="0" u="none" strike="noStrike" cap="none" dirty="0">
                <a:solidFill>
                  <a:srgbClr val="0000FF"/>
                </a:solidFill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link.</a:t>
            </a:r>
            <a:endParaRPr lang="en-US" dirty="0">
              <a:solidFill>
                <a:srgbClr val="0000FF"/>
              </a:solidFill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 dirty="0"/>
              <a:t>AI systems</a:t>
            </a:r>
            <a:endParaRPr dirty="0"/>
          </a:p>
        </p:txBody>
      </p:sp>
      <p:sp>
        <p:nvSpPr>
          <p:cNvPr id="126" name="Google Shape;126;p14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dirty="0">
                <a:solidFill>
                  <a:srgbClr val="000000"/>
                </a:solidFill>
              </a:rPr>
              <a:t>An </a:t>
            </a:r>
            <a:r>
              <a:rPr lang="en-GB" b="1" dirty="0">
                <a:solidFill>
                  <a:srgbClr val="000000"/>
                </a:solidFill>
              </a:rPr>
              <a:t>AI system </a:t>
            </a:r>
            <a:r>
              <a:rPr lang="en-GB" dirty="0">
                <a:solidFill>
                  <a:srgbClr val="000000"/>
                </a:solidFill>
              </a:rPr>
              <a:t>is a collection of technologies – </a:t>
            </a:r>
            <a:r>
              <a:rPr lang="en-GB" dirty="0"/>
              <a:t>software, data, and hardware – that work together using AI to generate outputs.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dirty="0"/>
              <a:t>AI systems are designed to respond automatically to different inputs in different ways.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Although AI systems appear to behave like humans, they are machines and therefore they are artificial.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AI systems are machines made by humans.</a:t>
            </a:r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endParaRPr lang="en-GB" dirty="0"/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br>
              <a:rPr lang="en-US" dirty="0"/>
            </a:b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FFA875-920F-8FB0-ED25-C20A1078F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5759" y="719667"/>
            <a:ext cx="4119899" cy="30268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3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Generative AI</a:t>
            </a:r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en-GB" b="1" dirty="0"/>
              <a:t>Generative AI (GenAI</a:t>
            </a:r>
            <a:r>
              <a:rPr lang="en-GB" dirty="0"/>
              <a:t>) is a </a:t>
            </a:r>
            <a:r>
              <a:rPr lang="en-US" dirty="0"/>
              <a:t>type of AI that generates text, still or moving images or sounds, usually from a written question or ‘prompt’. GenAI models are usually trained on huge sets of data collected from the internet.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Chatbots are examples of Generative AI.</a:t>
            </a:r>
          </a:p>
          <a:p>
            <a:pPr marL="0" indent="0">
              <a:buNone/>
            </a:pPr>
            <a:r>
              <a:rPr lang="en-GB" dirty="0"/>
              <a:t>They usually produce outputs from a written question or ‘prompt’ such as ‘Draw me a cat.’</a:t>
            </a:r>
            <a:endParaRPr dirty="0"/>
          </a:p>
        </p:txBody>
      </p:sp>
      <p:sp>
        <p:nvSpPr>
          <p:cNvPr id="117" name="Google Shape;117;p13"/>
          <p:cNvSpPr/>
          <p:nvPr/>
        </p:nvSpPr>
        <p:spPr>
          <a:xfrm>
            <a:off x="360000" y="3704375"/>
            <a:ext cx="4122000" cy="720000"/>
          </a:xfrm>
          <a:prstGeom prst="roundRect">
            <a:avLst>
              <a:gd name="adj" fmla="val 9134"/>
            </a:avLst>
          </a:prstGeom>
          <a:solidFill>
            <a:schemeClr val="lt1"/>
          </a:solidFill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Draw me a cat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13" descr="micro:bit ‘thinking’ emoji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125" y="3832168"/>
            <a:ext cx="360000" cy="46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4614618-0F4A-2506-E978-255013559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34423" y="709074"/>
            <a:ext cx="4156168" cy="292430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Machine learning</a:t>
            </a:r>
            <a:endParaRPr/>
          </a:p>
        </p:txBody>
      </p:sp>
      <p:sp>
        <p:nvSpPr>
          <p:cNvPr id="133" name="Google Shape;133;p15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en-GB" b="1" dirty="0"/>
              <a:t>Machine learning (ML) </a:t>
            </a:r>
            <a:r>
              <a:rPr lang="en-GB" dirty="0"/>
              <a:t>is a type of AI where computers can learn from and make decisions based on data.</a:t>
            </a: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A fitness tracker uses machine learning.</a:t>
            </a:r>
            <a:endParaRPr lang="en-GB" b="1"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An AI system in the device tracks how long you walk, run and sleep.</a:t>
            </a: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dirty="0"/>
              <a:t>The AI system brings the data together and, over time, identifies patterns in your activity.</a:t>
            </a: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It outputs information to help you keep track of your activity and improve your fitness and well-being.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7593FF-111C-8C9D-6A98-F53341701C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9619" y="719138"/>
            <a:ext cx="4133850" cy="37052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6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AI systems &amp; human intelligence</a:t>
            </a:r>
            <a:endParaRPr/>
          </a:p>
        </p:txBody>
      </p:sp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dirty="0"/>
              <a:t>AI systems process vast amounts of data very quickly, much faster than humans. ​</a:t>
            </a:r>
            <a:endParaRPr lang="en-US" dirty="0"/>
          </a:p>
          <a:p>
            <a:pPr marL="0" lvl="0" indent="0" algn="l" rtl="0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solidFill>
                  <a:srgbClr val="333333"/>
                </a:solidFill>
              </a:rPr>
              <a:t>But humans are naturally very good – and sometimes better – at some tasks such as recognising faces.</a:t>
            </a:r>
            <a:endParaRPr dirty="0"/>
          </a:p>
          <a:p>
            <a:pPr marL="0" lvl="0" indent="0" algn="l" rtl="0">
              <a:lnSpc>
                <a:spcPct val="114999"/>
              </a:lnSpc>
              <a:spcBef>
                <a:spcPts val="1800"/>
              </a:spcBef>
              <a:spcAft>
                <a:spcPts val="200"/>
              </a:spcAft>
              <a:buSzPts val="1400"/>
              <a:buNone/>
            </a:pPr>
            <a:r>
              <a:rPr lang="en-GB" dirty="0"/>
              <a:t>AI systems do not have human experiences or emotions.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92E737-3A95-985F-4BE6-2C68C5A91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655" y="719667"/>
            <a:ext cx="4124072" cy="301095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5016</TotalTime>
  <Words>1360</Words>
  <Application>Microsoft Macintosh PowerPoint</Application>
  <PresentationFormat>On-screen Show (16:9)</PresentationFormat>
  <Paragraphs>245</Paragraphs>
  <Slides>26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Segoe UI</vt:lpstr>
      <vt:lpstr>Office Theme</vt:lpstr>
      <vt:lpstr>First lessons with micro:bit CreateAI  Lesson 1 Introducing AI</vt:lpstr>
      <vt:lpstr>Learning objectives</vt:lpstr>
      <vt:lpstr>What is AI?</vt:lpstr>
      <vt:lpstr>What is AI? continued</vt:lpstr>
      <vt:lpstr>Video: What is AI?</vt:lpstr>
      <vt:lpstr>AI systems</vt:lpstr>
      <vt:lpstr>Generative AI</vt:lpstr>
      <vt:lpstr>Machine learning</vt:lpstr>
      <vt:lpstr>AI systems &amp; human intelligence</vt:lpstr>
      <vt:lpstr>Does it use AI?</vt:lpstr>
      <vt:lpstr>Question 1 – Chatbot</vt:lpstr>
      <vt:lpstr>Question 1 – Chatbot - answer</vt:lpstr>
      <vt:lpstr>Question 2 – Fitness tracker</vt:lpstr>
      <vt:lpstr>Question 2 – Fitness tracker - answer</vt:lpstr>
      <vt:lpstr>Question 3 – Calculator</vt:lpstr>
      <vt:lpstr>Question 3 – Calculator - answer</vt:lpstr>
      <vt:lpstr>Question 4 – Washing machine</vt:lpstr>
      <vt:lpstr>Question 4 – Washing machine - answer</vt:lpstr>
      <vt:lpstr>Question 5 – Music streaming service</vt:lpstr>
      <vt:lpstr>Question 5 – Music streaming service - answer</vt:lpstr>
      <vt:lpstr>Question 6 – Mobile phone camera</vt:lpstr>
      <vt:lpstr>Question 6 – Mobile phone camera - answer</vt:lpstr>
      <vt:lpstr>Question 7 – Gaming console</vt:lpstr>
      <vt:lpstr>Question 7 – Gaming console - answer</vt:lpstr>
      <vt:lpstr>Reflect on your learning</vt:lpstr>
      <vt:lpstr>Share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micro:bit CreateAI - Introduction to AI - Slides</dc:title>
  <dc:subject/>
  <dc:creator>Micro:bit Educational Foundation</dc:creator>
  <cp:keywords/>
  <dc:description/>
  <cp:lastModifiedBy>Blathnaid Walsh-Heron</cp:lastModifiedBy>
  <cp:revision>178</cp:revision>
  <cp:lastPrinted>2026-01-28T12:55:41Z</cp:lastPrinted>
  <dcterms:modified xsi:type="dcterms:W3CDTF">2026-01-29T10:03:27Z</dcterms:modified>
  <cp:category/>
</cp:coreProperties>
</file>