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354" r:id="rId3"/>
    <p:sldId id="258" r:id="rId4"/>
    <p:sldId id="294" r:id="rId5"/>
    <p:sldId id="259" r:id="rId6"/>
    <p:sldId id="273" r:id="rId7"/>
    <p:sldId id="299" r:id="rId8"/>
    <p:sldId id="301" r:id="rId9"/>
    <p:sldId id="298" r:id="rId10"/>
    <p:sldId id="302" r:id="rId11"/>
    <p:sldId id="277" r:id="rId12"/>
    <p:sldId id="291" r:id="rId13"/>
    <p:sldId id="303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383"/>
  </p:normalViewPr>
  <p:slideViewPr>
    <p:cSldViewPr snapToGrid="0">
      <p:cViewPr varScale="1">
        <p:scale>
          <a:sx n="124" d="100"/>
          <a:sy n="124" d="100"/>
        </p:scale>
        <p:origin x="176" y="4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19F1EAC-4221-C587-1B7B-0CF4C1F88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87060C7-01C2-D680-7230-04EB0E1439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8633194-06A7-48EA-3DAE-675D9618F6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28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6A811AA-037D-2AB8-05C9-00609C0FF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4BC1253-97BC-2FFB-2390-BAB13C72FD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F5F2A7D-31F4-42D6-D048-9772846FFB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10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13CC817D-643F-716E-76CE-B79B8D427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E64F7223-FC6D-AB78-1BE9-59035DEA5E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9EB6111B-97FC-97CC-0FC5-BF935D2828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4E5459D8-3C03-2126-83BB-71D7B26A57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9954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D8032FAF-5A2A-6D5B-7770-8EC13A5F3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0C0B7F0-A685-3189-795D-F32E57E9A7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49B76F9F-3118-6884-A9BF-6EF91D8C10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A64DF6D1-E0E8-5B64-F4FC-39A052D3FC6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1107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E3E9F0A0-9947-27BD-08BC-7FB209394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C32E7D6E-3BDC-FC9B-C7EA-73A1D1304D7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B86CCF50-34FF-468D-F2AC-F6701D0FDC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6F38DCE0-D63B-7E17-C71C-DD1B4884811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048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>
          <a:extLst>
            <a:ext uri="{FF2B5EF4-FFF2-40B4-BE49-F238E27FC236}">
              <a16:creationId xmlns:a16="http://schemas.microsoft.com/office/drawing/2014/main" id="{90F32D58-0E67-B93D-860D-434FC826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>
            <a:extLst>
              <a:ext uri="{FF2B5EF4-FFF2-40B4-BE49-F238E27FC236}">
                <a16:creationId xmlns:a16="http://schemas.microsoft.com/office/drawing/2014/main" id="{920EDEAE-66C2-0E16-E35A-BD50B9C34F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>
            <a:extLst>
              <a:ext uri="{FF2B5EF4-FFF2-40B4-BE49-F238E27FC236}">
                <a16:creationId xmlns:a16="http://schemas.microsoft.com/office/drawing/2014/main" id="{B7EDBF48-D2A6-4530-FDE6-6634FFD60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98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D76BC6C-5B6A-AE0A-628D-E714FF169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B10C4F0B-0690-7D2F-53A2-827A339AE29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A05260B-A69E-6616-C3AA-37124F4804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151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3FC6E3F-1CBB-16C5-1170-A5C74D490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E95C9D0-2BA6-E194-538B-A575D78080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2B2DAA9-7A6D-1FA0-A770-E4BA51DD0B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345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76E3269-D7E4-0197-4211-4A3C917BF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5C33378-0424-2244-E125-5053543F41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578DB78-D570-9DA0-A5E6-4498A128C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921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402B7954-DD5C-7662-19D6-E75D6E027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C14523D-0F66-F46D-47F4-67C2CB58A9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D545391-F6B7-C411-57F0-5234DBF319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12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pic>
        <p:nvPicPr>
          <p:cNvPr id="63" name="Google Shape;63;p1" descr="micro:bit logo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 descr="Scatterplot with solid fill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1765" y="1061443"/>
            <a:ext cx="2727229" cy="272722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/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177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2</a:t>
            </a:r>
            <a:br>
              <a:rPr lang="en-GB" sz="3600" dirty="0"/>
            </a:br>
            <a:r>
              <a:rPr lang="en-GB" sz="3600" dirty="0"/>
              <a:t>Exploring patterns in data</a:t>
            </a:r>
            <a:endParaRPr dirty="0"/>
          </a:p>
        </p:txBody>
      </p:sp>
      <p:sp>
        <p:nvSpPr>
          <p:cNvPr id="61" name="Google Shape;61;p1"/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66925B99-D52D-D041-1C9A-0BA2A8418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46D5BCA-9367-BD86-F669-D414697A3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6139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Connect page 5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0F624B9D-86B8-37C6-73C6-A97E041E2CA5}"/>
              </a:ext>
            </a:extLst>
          </p:cNvPr>
          <p:cNvSpPr/>
          <p:nvPr/>
        </p:nvSpPr>
        <p:spPr>
          <a:xfrm>
            <a:off x="509452" y="193488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6C4BC1"/>
                </a:solidFill>
                <a:latin typeface="Arial"/>
                <a:ea typeface="Arial"/>
                <a:cs typeface="Arial"/>
                <a:sym typeface="Arial"/>
              </a:rPr>
              <a:t>Connect</a:t>
            </a:r>
            <a:endParaRPr sz="2400" b="0" i="0" u="none" strike="noStrike" cap="none">
              <a:solidFill>
                <a:srgbClr val="6C4BC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2D05F6C-7788-F496-9549-6635304D9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Google Shape;203;p15">
            <a:extLst>
              <a:ext uri="{FF2B5EF4-FFF2-40B4-BE49-F238E27FC236}">
                <a16:creationId xmlns:a16="http://schemas.microsoft.com/office/drawing/2014/main" id="{7B7244B8-9335-B641-CAD4-F17E3D4CDEA5}"/>
              </a:ext>
            </a:extLst>
          </p:cNvPr>
          <p:cNvSpPr/>
          <p:nvPr/>
        </p:nvSpPr>
        <p:spPr>
          <a:xfrm>
            <a:off x="378141" y="989596"/>
            <a:ext cx="6551528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 dirty="0">
                <a:solidFill>
                  <a:schemeClr val="dk1"/>
                </a:solidFill>
              </a:rPr>
              <a:t>An algorithm is a set of step-by-step instructions.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4" name="Google Shape;203;p15">
            <a:extLst>
              <a:ext uri="{FF2B5EF4-FFF2-40B4-BE49-F238E27FC236}">
                <a16:creationId xmlns:a16="http://schemas.microsoft.com/office/drawing/2014/main" id="{8624265C-70B8-1C66-0FD4-979784F9834C}"/>
              </a:ext>
            </a:extLst>
          </p:cNvPr>
          <p:cNvSpPr/>
          <p:nvPr/>
        </p:nvSpPr>
        <p:spPr>
          <a:xfrm>
            <a:off x="378140" y="1886560"/>
            <a:ext cx="6551527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 dirty="0">
                <a:solidFill>
                  <a:schemeClr val="dk1"/>
                </a:solidFill>
              </a:rPr>
              <a:t>Machines follow these instructions or rules.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7" name="Google Shape;203;p15">
            <a:extLst>
              <a:ext uri="{FF2B5EF4-FFF2-40B4-BE49-F238E27FC236}">
                <a16:creationId xmlns:a16="http://schemas.microsoft.com/office/drawing/2014/main" id="{26B79CF8-A18E-B059-B667-FA9C5D1B761E}"/>
              </a:ext>
            </a:extLst>
          </p:cNvPr>
          <p:cNvSpPr/>
          <p:nvPr/>
        </p:nvSpPr>
        <p:spPr>
          <a:xfrm>
            <a:off x="378141" y="2828644"/>
            <a:ext cx="6551526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 dirty="0">
                <a:solidFill>
                  <a:schemeClr val="dk1"/>
                </a:solidFill>
              </a:rPr>
              <a:t>Machine learning models, a type of AI, sort new data into categories based on rules.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51C2274-7121-E926-BDA3-B041D488E51C}"/>
              </a:ext>
            </a:extLst>
          </p:cNvPr>
          <p:cNvSpPr txBox="1">
            <a:spLocks/>
          </p:cNvSpPr>
          <p:nvPr/>
        </p:nvSpPr>
        <p:spPr>
          <a:xfrm>
            <a:off x="78130" y="3735398"/>
            <a:ext cx="7879418" cy="6696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b="1" dirty="0"/>
              <a:t>When you sorted the cards, you</a:t>
            </a:r>
            <a:r>
              <a:rPr lang="en-GB" sz="1600" dirty="0"/>
              <a:t> </a:t>
            </a:r>
            <a:r>
              <a:rPr lang="en-GB" sz="1600" b="1" dirty="0"/>
              <a:t>applied rules to sort data into categories</a:t>
            </a:r>
          </a:p>
          <a:p>
            <a:pPr marL="139700">
              <a:lnSpc>
                <a:spcPct val="114999"/>
              </a:lnSpc>
            </a:pPr>
            <a:r>
              <a:rPr lang="en-GB" sz="1600" b="1" dirty="0"/>
              <a:t> too </a:t>
            </a:r>
            <a:r>
              <a:rPr lang="en-GB" sz="1600" dirty="0"/>
              <a:t>– machines often work in a similar way.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9A7614-4F2C-9BCE-22B4-0AF5BEF92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3629" y="3735398"/>
            <a:ext cx="1096803" cy="90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18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21BA9E6C-8598-3CCE-EE45-7B9B4276B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898C459-F5F3-820C-EEF1-836D67DBA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67409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Extend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3151345-9018-AA88-6AB1-D322EB1D1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4DE4B4BC-A151-D3C9-314A-BEEAEFBD60EA}"/>
              </a:ext>
            </a:extLst>
          </p:cNvPr>
          <p:cNvSpPr/>
          <p:nvPr/>
        </p:nvSpPr>
        <p:spPr>
          <a:xfrm>
            <a:off x="666216" y="216896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6C4BC1"/>
                </a:solidFill>
                <a:latin typeface="Arial"/>
                <a:ea typeface="Arial"/>
                <a:cs typeface="Arial"/>
                <a:sym typeface="Arial"/>
              </a:rPr>
              <a:t>Extend</a:t>
            </a:r>
            <a:endParaRPr sz="2400" b="0" i="0" u="none" strike="noStrike" cap="none" dirty="0">
              <a:solidFill>
                <a:srgbClr val="6C4BC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7414BFD5-5EE4-A527-24D6-938F0B617DEC}"/>
              </a:ext>
            </a:extLst>
          </p:cNvPr>
          <p:cNvSpPr/>
          <p:nvPr/>
        </p:nvSpPr>
        <p:spPr>
          <a:xfrm>
            <a:off x="250094" y="3051869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>
                <a:solidFill>
                  <a:schemeClr val="dk1"/>
                </a:solidFill>
              </a:rPr>
              <a:t>Think, then discuss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161323B-0775-F24F-97D0-A61C7329A738}"/>
              </a:ext>
            </a:extLst>
          </p:cNvPr>
          <p:cNvSpPr txBox="1">
            <a:spLocks/>
          </p:cNvSpPr>
          <p:nvPr/>
        </p:nvSpPr>
        <p:spPr>
          <a:xfrm>
            <a:off x="63158" y="3676955"/>
            <a:ext cx="7128617" cy="13105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/>
              <a:t>Do you think </a:t>
            </a:r>
            <a:r>
              <a:rPr lang="en-GB" sz="1800" b="1"/>
              <a:t>all </a:t>
            </a:r>
            <a:r>
              <a:rPr lang="en-GB" sz="1800"/>
              <a:t>data samples would be easy for humans to sort?</a:t>
            </a:r>
          </a:p>
          <a:p>
            <a:pPr marL="139700">
              <a:lnSpc>
                <a:spcPct val="114999"/>
              </a:lnSpc>
            </a:pPr>
            <a:endParaRPr lang="en-GB" sz="1800"/>
          </a:p>
          <a:p>
            <a:pPr marL="139700">
              <a:lnSpc>
                <a:spcPct val="114999"/>
              </a:lnSpc>
            </a:pPr>
            <a:r>
              <a:rPr lang="en-GB" sz="1800"/>
              <a:t>When might an ML model do a better job than us?</a:t>
            </a:r>
            <a:endParaRPr lang="en-US" sz="1800"/>
          </a:p>
        </p:txBody>
      </p:sp>
      <p:pic>
        <p:nvPicPr>
          <p:cNvPr id="19" name="Picture 18" descr="Data card">
            <a:extLst>
              <a:ext uri="{FF2B5EF4-FFF2-40B4-BE49-F238E27FC236}">
                <a16:creationId xmlns:a16="http://schemas.microsoft.com/office/drawing/2014/main" id="{078C24E6-C715-873A-55BC-09A16EA697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57" y="1058398"/>
            <a:ext cx="1073623" cy="667272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D2B455-0B2C-0525-A409-8F1BE5F897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25" y="1900809"/>
            <a:ext cx="1542439" cy="963286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639E3AD-0D6E-933B-D66F-C8B2B22D7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2320" y="970488"/>
            <a:ext cx="1351246" cy="843882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9997E9-B2A6-0E85-F8E7-90838E5E6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3427" y="942782"/>
            <a:ext cx="1534018" cy="958027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2CE6A9B-5422-84AC-7242-E1F12C8D7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061" y="2338557"/>
            <a:ext cx="1198081" cy="744624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863464-3A68-7660-49B7-BD17102988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7950" y="174231"/>
            <a:ext cx="1003140" cy="623465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674FB78-EE56-79F6-6B0B-5F42FAFEB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0476" y="912809"/>
            <a:ext cx="1467474" cy="91717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6AB0AF6-FAD8-F72B-1C76-E9571B9B4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982" y="1997218"/>
            <a:ext cx="1581664" cy="100423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45E3744-3BC6-6064-1C42-03BA60938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292" y="2047092"/>
            <a:ext cx="1477722" cy="902063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6CE119-387A-AEAB-15E3-E8F54BB69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142" y="983695"/>
            <a:ext cx="1315392" cy="790275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B5BC74B-922E-F735-56F1-77189A15FB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316" y="2076098"/>
            <a:ext cx="1046960" cy="63477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B10F63-E10F-8AC2-7280-BE75BE6D9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8427" y="3721533"/>
            <a:ext cx="995479" cy="81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2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746DAB67-8882-601F-C920-C458FE0C8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BDA072-11F5-76BF-D415-EABACF87B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4A13417-37EF-C65F-5E09-126E0D043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1314BEA0-508A-8EDB-D3B4-338556DD3E64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DE1D121-84CC-08DC-3954-917708101EA5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4B84A6B6-C1A2-F2F0-E237-EEEABF7C5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1" y="1080000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E15B753F-D703-4D47-8EB4-F9A6437FAFEA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identify patterns and differences in data.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326E1B9D-12CC-73DC-290F-281D3D390D33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8DDC6CF4-2ED9-05D2-DFB1-8949720E17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62571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BC44AF93-CCB5-C352-34E6-87E29D6F022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lvl="0"/>
              <a:r>
                <a:rPr lang="en-GB" b="1" dirty="0">
                  <a:solidFill>
                    <a:schemeClr val="bg1"/>
                  </a:solidFill>
                </a:rPr>
                <a:t>I can apply rules to sort data into categories.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D5A3D404-2D5D-D45E-2453-DFB6133BA78B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4E3077EF-7BB5-DF8B-2BDA-64AA617CC8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204321"/>
            <a:ext cx="4122000" cy="900000"/>
            <a:chOff x="360000" y="3163500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5FA76FDE-EA93-3A68-48BB-C8CC93B2E826}"/>
                </a:ext>
              </a:extLst>
            </p:cNvPr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lvl="0"/>
              <a:r>
                <a:rPr lang="en-GB" b="1">
                  <a:solidFill>
                    <a:schemeClr val="bg1"/>
                  </a:solidFill>
                </a:rPr>
                <a:t>I understand how machines use rules and pattern recognition to sort data.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88C658C3-7832-45A1-0DF9-6F6FBF0E30F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920066B0-605B-8C5D-968C-2B5DAA22F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0602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342D16B1-DD77-710E-EA16-825C8A5B4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6AA0D5-ABD6-E828-7AFD-8018281C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74659EF-7672-896D-0E88-3AE213A8B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27C7D9EA-6F46-F080-956F-0C35EBE8090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22B8BD82-6EA2-B7DA-6872-22F1605A343B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B181CA-329A-BB27-BD7A-80E239948311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 you will use an online tool called </a:t>
            </a:r>
            <a:r>
              <a:rPr lang="en-GB" sz="1600" b="1" dirty="0" err="1"/>
              <a:t>micro:bit</a:t>
            </a:r>
            <a:r>
              <a:rPr lang="en-GB" sz="1600" b="1" dirty="0"/>
              <a:t> </a:t>
            </a:r>
            <a:r>
              <a:rPr lang="en-GB" sz="1600" b="1" dirty="0" err="1"/>
              <a:t>CreateAI</a:t>
            </a:r>
            <a:r>
              <a:rPr lang="en-GB" sz="1600" dirty="0"/>
              <a:t>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The tool uses line graphs just like those on the cards you sorted today.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The line graphs represent movement data samples.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collect your own movement data using </a:t>
            </a:r>
            <a:r>
              <a:rPr lang="en-GB" sz="1600" dirty="0" err="1"/>
              <a:t>micro:bit</a:t>
            </a:r>
            <a:r>
              <a:rPr lang="en-GB" sz="1600" dirty="0"/>
              <a:t> </a:t>
            </a:r>
            <a:r>
              <a:rPr lang="en-GB" sz="1600" dirty="0" err="1"/>
              <a:t>CreateAI</a:t>
            </a:r>
            <a:r>
              <a:rPr lang="en-GB" sz="1600" dirty="0"/>
              <a:t>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8F6CCB10-40A1-E0FB-D1F1-677BD7D8C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1322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">
          <a:extLst>
            <a:ext uri="{FF2B5EF4-FFF2-40B4-BE49-F238E27FC236}">
              <a16:creationId xmlns:a16="http://schemas.microsoft.com/office/drawing/2014/main" id="{AE340097-8FE1-B46B-A26D-17751E887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5050AF7-4294-FC62-D2BC-B39C762CE3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11" name="Google Shape;93;p4">
            <a:extLst>
              <a:ext uri="{FF2B5EF4-FFF2-40B4-BE49-F238E27FC236}">
                <a16:creationId xmlns:a16="http://schemas.microsoft.com/office/drawing/2014/main" id="{A4F2F783-B1D3-1124-CE37-521D32DE2913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0E504953-1019-A391-3327-90BCA1794B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11250" y="218248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A26CA785-7BFF-2D94-E69C-F33BC5BF8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129143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FDA55F8C-0810-646A-09D0-995DE2B97173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identify patterns and differences in data.</a:t>
              </a:r>
              <a:endParaRPr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963566F5-8DE8-B2A5-950B-1619F934B59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12376E8E-68B6-B005-FB6E-DF0EE5DF4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AEA82B8B-3D0C-BAD8-30A1-63BCEACA1986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apply rules to sort data into categories.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8403F8AA-36E7-7C7C-0038-C45CAE72A417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C53BC1CC-1B70-6C6A-1536-D20E93FA7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63502"/>
            <a:ext cx="4129143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14C25FFC-56D5-5604-14A3-6B471FAFABE0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understand how machines use rules and pattern recognition to sort data.</a:t>
              </a:r>
              <a:endParaRPr dirty="0"/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0C5FF47A-D886-A9AA-BC02-3C02AA140BCA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DCB8C8D-E274-9C89-663B-6350C82E2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70" y="4217371"/>
            <a:ext cx="326151" cy="443636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861A00-C491-39D6-4421-1BC158496792}"/>
              </a:ext>
            </a:extLst>
          </p:cNvPr>
          <p:cNvSpPr txBox="1">
            <a:spLocks/>
          </p:cNvSpPr>
          <p:nvPr/>
        </p:nvSpPr>
        <p:spPr>
          <a:xfrm>
            <a:off x="834634" y="4290929"/>
            <a:ext cx="4447871" cy="4436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dirty="0"/>
              <a:t>Where might you have seen or done this before?</a:t>
            </a: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E94EB448-0B44-9C57-AA3D-C71C0CA6F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923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113CF3-CCEE-AA50-B5F6-E2D7769C0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Can you sort data?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F1FDE1-FCA9-6DB3-5EA5-29D4F2DAE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93;p4">
            <a:extLst>
              <a:ext uri="{FF2B5EF4-FFF2-40B4-BE49-F238E27FC236}">
                <a16:creationId xmlns:a16="http://schemas.microsoft.com/office/drawing/2014/main" id="{5DA4E486-84BC-CBDF-DDB2-D02DAA5F5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70539" y="215419"/>
            <a:ext cx="285568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indent="-134620">
              <a:lnSpc>
                <a:spcPct val="90000"/>
              </a:lnSpc>
              <a:buSzPts val="2800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sort data</a:t>
            </a: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lang="en-US" sz="2400" b="1" i="0" u="none" strike="noStrike" cap="none">
              <a:solidFill>
                <a:srgbClr val="CE0364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" name="Picture 1" descr="Card sorting activity">
            <a:extLst>
              <a:ext uri="{FF2B5EF4-FFF2-40B4-BE49-F238E27FC236}">
                <a16:creationId xmlns:a16="http://schemas.microsoft.com/office/drawing/2014/main" id="{27FA3D4F-F484-B152-7BAD-0A80D43487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94" y="1200286"/>
            <a:ext cx="2283124" cy="294724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5303200-DF30-DA1C-753E-F64B57A33537}"/>
              </a:ext>
            </a:extLst>
          </p:cNvPr>
          <p:cNvSpPr txBox="1">
            <a:spLocks/>
          </p:cNvSpPr>
          <p:nvPr/>
        </p:nvSpPr>
        <p:spPr>
          <a:xfrm>
            <a:off x="2935281" y="1122590"/>
            <a:ext cx="5506607" cy="310263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/>
            <a:r>
              <a:rPr lang="en-GB" sz="1600" u="sng" dirty="0"/>
              <a:t>Sorting card activity instructions:</a:t>
            </a:r>
            <a:endParaRPr lang="en-US" sz="1600" u="sng" dirty="0"/>
          </a:p>
          <a:p>
            <a:pPr marL="228600" indent="-139700"/>
            <a:endParaRPr lang="en-US" sz="1600" dirty="0"/>
          </a:p>
          <a:p>
            <a:pPr marL="285750" indent="-285750"/>
            <a:r>
              <a:rPr lang="en-GB" sz="1600" dirty="0"/>
              <a:t>1. </a:t>
            </a:r>
            <a:r>
              <a:rPr lang="en-GB" sz="1600" b="1" dirty="0"/>
              <a:t>Look closely </a:t>
            </a:r>
            <a:r>
              <a:rPr lang="en-GB" sz="1600" dirty="0"/>
              <a:t>at the cards. Each one shows a data sample.</a:t>
            </a:r>
            <a:endParaRPr lang="en-US" sz="1600" dirty="0"/>
          </a:p>
          <a:p>
            <a:pPr marL="374650" indent="-285750"/>
            <a:endParaRPr lang="en-US" sz="1600" dirty="0"/>
          </a:p>
          <a:p>
            <a:pPr marL="285750" indent="-285750"/>
            <a:r>
              <a:rPr lang="en-GB" sz="1600" dirty="0"/>
              <a:t>2. </a:t>
            </a:r>
            <a:r>
              <a:rPr lang="en-GB" sz="1600" b="1" dirty="0"/>
              <a:t>Discuss</a:t>
            </a:r>
            <a:r>
              <a:rPr lang="en-GB" sz="1600" dirty="0"/>
              <a:t> if you can spot any patterns or differences between the data samples.</a:t>
            </a:r>
            <a:endParaRPr lang="en-US" sz="1600" dirty="0"/>
          </a:p>
          <a:p>
            <a:pPr marL="285750" indent="-285750"/>
            <a:endParaRPr lang="en-US" sz="1600" dirty="0"/>
          </a:p>
          <a:p>
            <a:pPr marL="285750" indent="-285750"/>
            <a:r>
              <a:rPr lang="en-GB" sz="1600" dirty="0"/>
              <a:t>3. </a:t>
            </a:r>
            <a:r>
              <a:rPr lang="en-GB" sz="1600" b="1" dirty="0"/>
              <a:t>Share ideas </a:t>
            </a:r>
            <a:r>
              <a:rPr lang="en-GB" sz="1600" dirty="0"/>
              <a:t>for how to sort them, then work together to </a:t>
            </a:r>
            <a:r>
              <a:rPr lang="en-GB" sz="1600" b="1" dirty="0"/>
              <a:t>sort </a:t>
            </a:r>
            <a:r>
              <a:rPr lang="en-GB" sz="1600" dirty="0"/>
              <a:t>them into different groups.</a:t>
            </a:r>
            <a:endParaRPr lang="en-US" sz="1600" dirty="0"/>
          </a:p>
          <a:p>
            <a:pPr marL="139700">
              <a:lnSpc>
                <a:spcPct val="114999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>
          <a:extLst>
            <a:ext uri="{FF2B5EF4-FFF2-40B4-BE49-F238E27FC236}">
              <a16:creationId xmlns:a16="http://schemas.microsoft.com/office/drawing/2014/main" id="{F95434E5-A9C5-7FD5-DB8B-B41509298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A0F81-3FA1-F9AC-A009-6D6BE2C32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6139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Can you sort data?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Continued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0B30BE5-7BE9-EC8E-9B07-0FC357B20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93;p4">
            <a:extLst>
              <a:ext uri="{FF2B5EF4-FFF2-40B4-BE49-F238E27FC236}">
                <a16:creationId xmlns:a16="http://schemas.microsoft.com/office/drawing/2014/main" id="{A68E3F2A-2949-2608-FAC2-A85B94D4704F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>
            <a:extLst>
              <a:ext uri="{FF2B5EF4-FFF2-40B4-BE49-F238E27FC236}">
                <a16:creationId xmlns:a16="http://schemas.microsoft.com/office/drawing/2014/main" id="{7C7BA9E8-EED3-828D-C354-97CBB10DCC35}"/>
              </a:ext>
            </a:extLst>
          </p:cNvPr>
          <p:cNvSpPr/>
          <p:nvPr/>
        </p:nvSpPr>
        <p:spPr>
          <a:xfrm>
            <a:off x="1670539" y="215419"/>
            <a:ext cx="285568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indent="-134620">
              <a:lnSpc>
                <a:spcPct val="90000"/>
              </a:lnSpc>
              <a:buSzPts val="2800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sort data</a:t>
            </a: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lang="en-US" sz="2400" b="1" i="0" u="none" strike="noStrike" cap="none">
              <a:solidFill>
                <a:srgbClr val="CE0364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2" name="Picture 11" descr="Data card">
            <a:extLst>
              <a:ext uri="{FF2B5EF4-FFF2-40B4-BE49-F238E27FC236}">
                <a16:creationId xmlns:a16="http://schemas.microsoft.com/office/drawing/2014/main" id="{26037708-4A92-CD56-D577-D503B074C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1" y="984832"/>
            <a:ext cx="1597099" cy="9468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F35073-F4D9-14E1-17BC-246708C53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0539" y="911333"/>
            <a:ext cx="1597099" cy="9638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F05C-E513-C4FC-0820-88B0FEBD0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7638" y="973748"/>
            <a:ext cx="1590188" cy="9860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EA75EC-D340-90AE-1605-54946C74C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273" y="629453"/>
            <a:ext cx="1590188" cy="9924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03CFA-9639-F2A8-9777-F704978F21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355" y="820657"/>
            <a:ext cx="1637663" cy="9737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F9866B-5B63-14C1-1A80-3E88C3396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65" y="2118642"/>
            <a:ext cx="1551360" cy="9320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8C27257-150D-AAAF-71D4-2CACE1992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611" y="2228857"/>
            <a:ext cx="1518467" cy="9320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E67894E-C852-81CB-4B4F-434CA5796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359" y="2067522"/>
            <a:ext cx="1518467" cy="90627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B5445C1-1B21-5DBC-22C8-8540C79A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312" y="1794403"/>
            <a:ext cx="1572557" cy="9672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60ED5D-7F70-434A-6E2A-5324C9B8A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1421" y="1922505"/>
            <a:ext cx="1590188" cy="9898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9445176-E2A1-BCA4-B062-F621EB4CA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660" y="3160924"/>
            <a:ext cx="1551360" cy="9432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33D239C-21A8-7027-D11E-2416416614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781" y="3623904"/>
            <a:ext cx="1551360" cy="93817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1F36B4D-1623-5716-4570-FB1BE521B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568" y="3079644"/>
            <a:ext cx="1530705" cy="93817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451F85B-FA13-A642-9507-16043AFB48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2508" y="2921560"/>
            <a:ext cx="1572557" cy="95720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75560E6-3F52-ABB0-B3DF-16402F164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647" y="3033091"/>
            <a:ext cx="1611371" cy="98472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D3ECE19-41C7-A38C-8D6A-99D089025319}"/>
              </a:ext>
            </a:extLst>
          </p:cNvPr>
          <p:cNvSpPr txBox="1"/>
          <p:nvPr/>
        </p:nvSpPr>
        <p:spPr>
          <a:xfrm>
            <a:off x="6807200" y="4489450"/>
            <a:ext cx="1962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Option to sort cards on screen.</a:t>
            </a:r>
          </a:p>
        </p:txBody>
      </p:sp>
    </p:spTree>
    <p:extLst>
      <p:ext uri="{BB962C8B-B14F-4D97-AF65-F5344CB8AC3E}">
        <p14:creationId xmlns:p14="http://schemas.microsoft.com/office/powerpoint/2010/main" val="3815758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B4100-C3C7-01E8-0622-8B536848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your rules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96CE594-B851-4B38-C28F-0AC774E94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292398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4CBDF2BD-7DB8-A277-88F2-14AD2B3F4FF3}"/>
              </a:ext>
            </a:extLst>
          </p:cNvPr>
          <p:cNvSpPr/>
          <p:nvPr/>
        </p:nvSpPr>
        <p:spPr>
          <a:xfrm>
            <a:off x="509452" y="193488"/>
            <a:ext cx="116108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"/>
          <p:cNvSpPr/>
          <p:nvPr/>
        </p:nvSpPr>
        <p:spPr>
          <a:xfrm>
            <a:off x="1825580" y="225309"/>
            <a:ext cx="2130434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Your rules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9643055-66C6-6D05-6EC7-324E4A77D8F2}"/>
              </a:ext>
            </a:extLst>
          </p:cNvPr>
          <p:cNvSpPr txBox="1">
            <a:spLocks/>
          </p:cNvSpPr>
          <p:nvPr/>
        </p:nvSpPr>
        <p:spPr>
          <a:xfrm>
            <a:off x="211240" y="785910"/>
            <a:ext cx="5832814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>
                <a:solidFill>
                  <a:srgbClr val="E7645C"/>
                </a:solidFill>
              </a:rPr>
              <a:t>Why</a:t>
            </a:r>
            <a:r>
              <a:rPr lang="en-GB" sz="2000"/>
              <a:t> did you group the cards the way you did?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r>
              <a:rPr lang="en-GB" sz="2000"/>
              <a:t>Can you share some </a:t>
            </a:r>
            <a:r>
              <a:rPr lang="en-GB" sz="2000" b="1">
                <a:solidFill>
                  <a:srgbClr val="E7645C"/>
                </a:solidFill>
              </a:rPr>
              <a:t>rules</a:t>
            </a:r>
            <a:r>
              <a:rPr lang="en-GB" sz="2000"/>
              <a:t> that you applied?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r>
              <a:rPr lang="en-GB" sz="2000"/>
              <a:t>Were there any cards </a:t>
            </a:r>
            <a:r>
              <a:rPr lang="en-GB" sz="2000">
                <a:solidFill>
                  <a:schemeClr val="tx1"/>
                </a:solidFill>
              </a:rPr>
              <a:t>that didn’t work with your rules</a:t>
            </a:r>
            <a:r>
              <a:rPr lang="en-GB" sz="2000"/>
              <a:t>? This type of data is called an ‘outlier’.</a:t>
            </a:r>
            <a:endParaRPr lang="en-US" sz="2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9F3168-136B-3DEE-F6D1-73B5C4EFC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3055" y="1231872"/>
            <a:ext cx="1673557" cy="22674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C4E646DF-1E2B-265F-53B7-9EE2EDCAE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9BD2E-13B4-D4EB-D051-8E793DDB9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01148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Connect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9762E634-8BA9-4FE3-C659-2F59490B82E6}"/>
              </a:ext>
            </a:extLst>
          </p:cNvPr>
          <p:cNvSpPr/>
          <p:nvPr/>
        </p:nvSpPr>
        <p:spPr>
          <a:xfrm>
            <a:off x="509452" y="193488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6C4BC1"/>
                </a:solidFill>
                <a:latin typeface="Arial"/>
                <a:ea typeface="Arial"/>
                <a:cs typeface="Arial"/>
                <a:sym typeface="Arial"/>
              </a:rPr>
              <a:t>Connect</a:t>
            </a:r>
            <a:endParaRPr sz="2400" b="0" i="0" u="none" strike="noStrike" cap="none">
              <a:solidFill>
                <a:srgbClr val="6C4BC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8EF8278-F921-1088-B090-A98844F67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203;p15">
            <a:extLst>
              <a:ext uri="{FF2B5EF4-FFF2-40B4-BE49-F238E27FC236}">
                <a16:creationId xmlns:a16="http://schemas.microsoft.com/office/drawing/2014/main" id="{53AED359-37C3-6246-6311-42F1FF33739C}"/>
              </a:ext>
            </a:extLst>
          </p:cNvPr>
          <p:cNvSpPr/>
          <p:nvPr/>
        </p:nvSpPr>
        <p:spPr>
          <a:xfrm>
            <a:off x="378141" y="989596"/>
            <a:ext cx="6551528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An algorithm is a set of step-by-step instructions.</a:t>
            </a:r>
            <a:endParaRPr lang="en-US" sz="16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50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EC13E66B-4990-2876-B969-1B01B3157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22BEED-5C17-5304-182D-EFCF29BDF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67409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Connect page 2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D9008361-D97B-0409-088E-6E5DC9140924}"/>
              </a:ext>
            </a:extLst>
          </p:cNvPr>
          <p:cNvSpPr>
            <a:spLocks/>
          </p:cNvSpPr>
          <p:nvPr/>
        </p:nvSpPr>
        <p:spPr>
          <a:xfrm>
            <a:off x="509452" y="193488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6C4BC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Connect</a:t>
            </a: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6C4BC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721290A-8F2E-812C-4866-80E632AC4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203;p15">
            <a:extLst>
              <a:ext uri="{FF2B5EF4-FFF2-40B4-BE49-F238E27FC236}">
                <a16:creationId xmlns:a16="http://schemas.microsoft.com/office/drawing/2014/main" id="{0EC13D9A-7FF1-3B73-5415-970FD1BB4E44}"/>
              </a:ext>
            </a:extLst>
          </p:cNvPr>
          <p:cNvSpPr/>
          <p:nvPr/>
        </p:nvSpPr>
        <p:spPr>
          <a:xfrm>
            <a:off x="378141" y="989596"/>
            <a:ext cx="6551528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An algorithm is a set of step-by-step instructions.</a:t>
            </a:r>
            <a:endParaRPr lang="en-US" sz="1600">
              <a:solidFill>
                <a:schemeClr val="dk1"/>
              </a:solidFill>
            </a:endParaRPr>
          </a:p>
        </p:txBody>
      </p:sp>
      <p:sp>
        <p:nvSpPr>
          <p:cNvPr id="10" name="Google Shape;203;p15">
            <a:extLst>
              <a:ext uri="{FF2B5EF4-FFF2-40B4-BE49-F238E27FC236}">
                <a16:creationId xmlns:a16="http://schemas.microsoft.com/office/drawing/2014/main" id="{226455EA-14DD-5791-7B1D-84CC39972BEF}"/>
              </a:ext>
            </a:extLst>
          </p:cNvPr>
          <p:cNvSpPr/>
          <p:nvPr/>
        </p:nvSpPr>
        <p:spPr>
          <a:xfrm>
            <a:off x="378140" y="1886560"/>
            <a:ext cx="6551527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Machines follow these instructions or rules.</a:t>
            </a:r>
            <a:endParaRPr lang="en-US" sz="16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290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0147D783-B461-1934-0F6F-F8C8A1E57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9D28550-805C-9FD0-1289-8C25A6498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01148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Connect page 3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1F0EB11C-743B-7BB6-F083-22EE806C8DE0}"/>
              </a:ext>
            </a:extLst>
          </p:cNvPr>
          <p:cNvSpPr/>
          <p:nvPr/>
        </p:nvSpPr>
        <p:spPr>
          <a:xfrm>
            <a:off x="509452" y="193488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6C4BC1"/>
                </a:solidFill>
                <a:latin typeface="Arial"/>
                <a:ea typeface="Arial"/>
                <a:cs typeface="Arial"/>
                <a:sym typeface="Arial"/>
              </a:rPr>
              <a:t>Connect</a:t>
            </a:r>
            <a:endParaRPr sz="2400" b="0" i="0" u="none" strike="noStrike" cap="none">
              <a:solidFill>
                <a:srgbClr val="6C4BC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2BFA7EA-14C5-7894-FF25-DA9B2F0B1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203;p15">
            <a:extLst>
              <a:ext uri="{FF2B5EF4-FFF2-40B4-BE49-F238E27FC236}">
                <a16:creationId xmlns:a16="http://schemas.microsoft.com/office/drawing/2014/main" id="{DFC9B34A-12F7-12BE-C255-63EB272D9346}"/>
              </a:ext>
            </a:extLst>
          </p:cNvPr>
          <p:cNvSpPr/>
          <p:nvPr/>
        </p:nvSpPr>
        <p:spPr>
          <a:xfrm>
            <a:off x="378141" y="989596"/>
            <a:ext cx="6551528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An algorithm is a set of step-by-step instructions.</a:t>
            </a:r>
            <a:endParaRPr lang="en-US" sz="1600">
              <a:solidFill>
                <a:schemeClr val="dk1"/>
              </a:solidFill>
            </a:endParaRPr>
          </a:p>
        </p:txBody>
      </p:sp>
      <p:sp>
        <p:nvSpPr>
          <p:cNvPr id="3" name="Google Shape;203;p15">
            <a:extLst>
              <a:ext uri="{FF2B5EF4-FFF2-40B4-BE49-F238E27FC236}">
                <a16:creationId xmlns:a16="http://schemas.microsoft.com/office/drawing/2014/main" id="{06D1582B-67CB-BE01-123E-D44F9812D533}"/>
              </a:ext>
            </a:extLst>
          </p:cNvPr>
          <p:cNvSpPr/>
          <p:nvPr/>
        </p:nvSpPr>
        <p:spPr>
          <a:xfrm>
            <a:off x="378140" y="1886560"/>
            <a:ext cx="6551527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Machines follow these instructions or rules.</a:t>
            </a:r>
            <a:endParaRPr lang="en-US" sz="1600">
              <a:solidFill>
                <a:schemeClr val="dk1"/>
              </a:solidFill>
            </a:endParaRPr>
          </a:p>
        </p:txBody>
      </p:sp>
      <p:sp>
        <p:nvSpPr>
          <p:cNvPr id="11" name="Google Shape;203;p15">
            <a:extLst>
              <a:ext uri="{FF2B5EF4-FFF2-40B4-BE49-F238E27FC236}">
                <a16:creationId xmlns:a16="http://schemas.microsoft.com/office/drawing/2014/main" id="{99E3CBC9-7ACB-EB08-1E6B-815BB3D6EB68}"/>
              </a:ext>
            </a:extLst>
          </p:cNvPr>
          <p:cNvSpPr/>
          <p:nvPr/>
        </p:nvSpPr>
        <p:spPr>
          <a:xfrm>
            <a:off x="378141" y="2828644"/>
            <a:ext cx="6551526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 dirty="0">
                <a:solidFill>
                  <a:schemeClr val="dk1"/>
                </a:solidFill>
              </a:rPr>
              <a:t>Machine learning models, a type of AI, sort new data into categories based on rules.</a:t>
            </a:r>
            <a:endParaRPr lang="en-US" sz="16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920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923564EB-C518-31E0-5CC2-2DB145C7E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FC659AF-F980-7D96-B717-2DE0C7F7F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40905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Connect page 4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3C2359A6-BBEC-740D-5581-239A585B57E7}"/>
              </a:ext>
            </a:extLst>
          </p:cNvPr>
          <p:cNvSpPr/>
          <p:nvPr/>
        </p:nvSpPr>
        <p:spPr>
          <a:xfrm>
            <a:off x="509452" y="193488"/>
            <a:ext cx="1397715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6C4BC1"/>
                </a:solidFill>
                <a:latin typeface="Arial"/>
                <a:ea typeface="Arial"/>
                <a:cs typeface="Arial"/>
                <a:sym typeface="Arial"/>
              </a:rPr>
              <a:t>Connect</a:t>
            </a:r>
            <a:endParaRPr sz="2400" b="0" i="0" u="none" strike="noStrike" cap="none">
              <a:solidFill>
                <a:srgbClr val="6C4BC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C96A97F-2BC0-79BC-9149-0780596D3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62047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203;p15">
            <a:extLst>
              <a:ext uri="{FF2B5EF4-FFF2-40B4-BE49-F238E27FC236}">
                <a16:creationId xmlns:a16="http://schemas.microsoft.com/office/drawing/2014/main" id="{5B26AF9F-D1AA-C864-7D65-9FD21EB37CB3}"/>
              </a:ext>
            </a:extLst>
          </p:cNvPr>
          <p:cNvSpPr/>
          <p:nvPr/>
        </p:nvSpPr>
        <p:spPr>
          <a:xfrm>
            <a:off x="378141" y="989596"/>
            <a:ext cx="6551528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An algorithm is a set of step-by-step instructions.</a:t>
            </a:r>
            <a:endParaRPr lang="en-US" sz="1600">
              <a:solidFill>
                <a:schemeClr val="dk1"/>
              </a:solidFill>
            </a:endParaRPr>
          </a:p>
        </p:txBody>
      </p:sp>
      <p:sp>
        <p:nvSpPr>
          <p:cNvPr id="3" name="Google Shape;203;p15">
            <a:extLst>
              <a:ext uri="{FF2B5EF4-FFF2-40B4-BE49-F238E27FC236}">
                <a16:creationId xmlns:a16="http://schemas.microsoft.com/office/drawing/2014/main" id="{B4FC62C3-9090-D19F-7BFD-979FEF48CC02}"/>
              </a:ext>
            </a:extLst>
          </p:cNvPr>
          <p:cNvSpPr/>
          <p:nvPr/>
        </p:nvSpPr>
        <p:spPr>
          <a:xfrm>
            <a:off x="378140" y="1886560"/>
            <a:ext cx="6551527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>
                <a:solidFill>
                  <a:schemeClr val="dk1"/>
                </a:solidFill>
              </a:rPr>
              <a:t>Machines follow these instructions or rules.</a:t>
            </a:r>
            <a:endParaRPr lang="en-US" sz="1600">
              <a:solidFill>
                <a:schemeClr val="dk1"/>
              </a:solidFill>
            </a:endParaRPr>
          </a:p>
        </p:txBody>
      </p:sp>
      <p:sp>
        <p:nvSpPr>
          <p:cNvPr id="4" name="Google Shape;203;p15">
            <a:extLst>
              <a:ext uri="{FF2B5EF4-FFF2-40B4-BE49-F238E27FC236}">
                <a16:creationId xmlns:a16="http://schemas.microsoft.com/office/drawing/2014/main" id="{7C82D702-B276-7C6F-A355-D50C6EC4407B}"/>
              </a:ext>
            </a:extLst>
          </p:cNvPr>
          <p:cNvSpPr/>
          <p:nvPr/>
        </p:nvSpPr>
        <p:spPr>
          <a:xfrm>
            <a:off x="378141" y="2828644"/>
            <a:ext cx="6551526" cy="775066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sz="1600" dirty="0">
                <a:solidFill>
                  <a:schemeClr val="dk1"/>
                </a:solidFill>
              </a:rPr>
              <a:t>Machine learning models, a type of AI, sort new data into categories based on rules.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A0E9194-12D4-50CA-FCF5-FC95A68CC5E3}"/>
              </a:ext>
            </a:extLst>
          </p:cNvPr>
          <p:cNvSpPr txBox="1">
            <a:spLocks/>
          </p:cNvSpPr>
          <p:nvPr/>
        </p:nvSpPr>
        <p:spPr>
          <a:xfrm>
            <a:off x="188742" y="3709635"/>
            <a:ext cx="8184549" cy="8885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An example of this is a fitness tracker, it detects your movements (new data) and matches them to categories like walking and running.</a:t>
            </a:r>
          </a:p>
        </p:txBody>
      </p:sp>
    </p:spTree>
    <p:extLst>
      <p:ext uri="{BB962C8B-B14F-4D97-AF65-F5344CB8AC3E}">
        <p14:creationId xmlns:p14="http://schemas.microsoft.com/office/powerpoint/2010/main" val="2032372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3426</TotalTime>
  <Words>578</Words>
  <Application>Microsoft Macintosh PowerPoint</Application>
  <PresentationFormat>On-screen Show (16:9)</PresentationFormat>
  <Paragraphs>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Noto Sans Symbols</vt:lpstr>
      <vt:lpstr>Office Theme</vt:lpstr>
      <vt:lpstr>First lessons with micro:bit CreateAI  Lesson 2 Exploring patterns in data</vt:lpstr>
      <vt:lpstr>Learning objectives</vt:lpstr>
      <vt:lpstr>Think Can you sort data?</vt:lpstr>
      <vt:lpstr>Think Can you sort data? Continued</vt:lpstr>
      <vt:lpstr>Create your rules</vt:lpstr>
      <vt:lpstr>Connect</vt:lpstr>
      <vt:lpstr>Connect page 2</vt:lpstr>
      <vt:lpstr>Connect page 3</vt:lpstr>
      <vt:lpstr>Connect page 4</vt:lpstr>
      <vt:lpstr>Connect page 5</vt:lpstr>
      <vt:lpstr>Extend</vt:lpstr>
      <vt:lpstr>Think Reflect on your learning</vt:lpstr>
      <vt:lpstr>Share Look ahead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CreateAI: Lesson 2 - Exploring patterns in data - slides</dc:title>
  <dc:subject/>
  <dc:creator>Micro:bit Educational Foundation</dc:creator>
  <cp:keywords/>
  <dc:description/>
  <cp:lastModifiedBy>Giles Booth</cp:lastModifiedBy>
  <cp:revision>154</cp:revision>
  <dcterms:modified xsi:type="dcterms:W3CDTF">2026-01-28T09:50:30Z</dcterms:modified>
  <cp:category/>
</cp:coreProperties>
</file>