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304" r:id="rId2"/>
    <p:sldId id="320" r:id="rId3"/>
    <p:sldId id="328" r:id="rId4"/>
    <p:sldId id="306" r:id="rId5"/>
    <p:sldId id="307" r:id="rId6"/>
    <p:sldId id="310" r:id="rId7"/>
    <p:sldId id="308" r:id="rId8"/>
    <p:sldId id="311" r:id="rId9"/>
    <p:sldId id="312" r:id="rId10"/>
    <p:sldId id="313" r:id="rId11"/>
    <p:sldId id="314" r:id="rId12"/>
    <p:sldId id="315" r:id="rId13"/>
    <p:sldId id="322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5D42DA-162C-43F3-9C0B-6B647819D282}" v="13" dt="2026-02-04T21:00:03.944"/>
    <p1510:client id="{737F5016-F34A-45CB-8DA2-8A6872992F15}" v="91" dt="2026-02-05T19:17:36.5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1"/>
    <p:restoredTop sz="94709"/>
  </p:normalViewPr>
  <p:slideViewPr>
    <p:cSldViewPr snapToGrid="0">
      <p:cViewPr varScale="1">
        <p:scale>
          <a:sx n="204" d="100"/>
          <a:sy n="204" d="100"/>
        </p:scale>
        <p:origin x="192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14" Type="http://schemas.microsoft.com/office/2018/10/relationships/authors" Target="author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1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y Rogers" userId="7RzU5Q6VJGF/i3l9MGdG3CvbLgasbZPao2hiEiIxdvY=" providerId="None" clId="Web-{737F5016-F34A-45CB-8DA2-8A6872992F15}"/>
    <pc:docChg chg="modSld">
      <pc:chgData name="Corey Rogers" userId="7RzU5Q6VJGF/i3l9MGdG3CvbLgasbZPao2hiEiIxdvY=" providerId="None" clId="Web-{737F5016-F34A-45CB-8DA2-8A6872992F15}" dt="2026-02-05T19:17:36.555" v="88" actId="20577"/>
      <pc:docMkLst>
        <pc:docMk/>
      </pc:docMkLst>
      <pc:sldChg chg="modSp">
        <pc:chgData name="Corey Rogers" userId="7RzU5Q6VJGF/i3l9MGdG3CvbLgasbZPao2hiEiIxdvY=" providerId="None" clId="Web-{737F5016-F34A-45CB-8DA2-8A6872992F15}" dt="2026-02-05T19:17:36.555" v="88" actId="20577"/>
        <pc:sldMkLst>
          <pc:docMk/>
          <pc:sldMk cId="243690398" sldId="306"/>
        </pc:sldMkLst>
        <pc:spChg chg="mod">
          <ac:chgData name="Corey Rogers" userId="7RzU5Q6VJGF/i3l9MGdG3CvbLgasbZPao2hiEiIxdvY=" providerId="None" clId="Web-{737F5016-F34A-45CB-8DA2-8A6872992F15}" dt="2026-02-05T19:14:36.288" v="86" actId="1076"/>
          <ac:spMkLst>
            <pc:docMk/>
            <pc:sldMk cId="243690398" sldId="306"/>
            <ac:spMk id="2" creationId="{25CDBDDA-75FF-9D57-6346-6BDB4BFF67E3}"/>
          </ac:spMkLst>
        </pc:spChg>
        <pc:spChg chg="mod">
          <ac:chgData name="Corey Rogers" userId="7RzU5Q6VJGF/i3l9MGdG3CvbLgasbZPao2hiEiIxdvY=" providerId="None" clId="Web-{737F5016-F34A-45CB-8DA2-8A6872992F15}" dt="2026-02-05T19:17:36.555" v="88" actId="20577"/>
          <ac:spMkLst>
            <pc:docMk/>
            <pc:sldMk cId="243690398" sldId="306"/>
            <ac:spMk id="4" creationId="{37F60FA7-0EB5-0105-3C78-63EA76CB7AE7}"/>
          </ac:spMkLst>
        </pc:spChg>
      </pc:sldChg>
    </pc:docChg>
  </pc:docChgLst>
  <pc:docChgLst>
    <pc:chgData name="Corey Rogers" userId="7RzU5Q6VJGF/i3l9MGdG3CvbLgasbZPao2hiEiIxdvY=" providerId="None" clId="Web-{4F5D42DA-162C-43F3-9C0B-6B647819D282}"/>
    <pc:docChg chg="modSld">
      <pc:chgData name="Corey Rogers" userId="7RzU5Q6VJGF/i3l9MGdG3CvbLgasbZPao2hiEiIxdvY=" providerId="None" clId="Web-{4F5D42DA-162C-43F3-9C0B-6B647819D282}" dt="2026-02-04T21:00:03.944" v="10" actId="20577"/>
      <pc:docMkLst>
        <pc:docMk/>
      </pc:docMkLst>
      <pc:sldChg chg="modSp">
        <pc:chgData name="Corey Rogers" userId="7RzU5Q6VJGF/i3l9MGdG3CvbLgasbZPao2hiEiIxdvY=" providerId="None" clId="Web-{4F5D42DA-162C-43F3-9C0B-6B647819D282}" dt="2026-02-04T21:00:03.944" v="10" actId="20577"/>
        <pc:sldMkLst>
          <pc:docMk/>
          <pc:sldMk cId="243690398" sldId="306"/>
        </pc:sldMkLst>
        <pc:spChg chg="mod">
          <ac:chgData name="Corey Rogers" userId="7RzU5Q6VJGF/i3l9MGdG3CvbLgasbZPao2hiEiIxdvY=" providerId="None" clId="Web-{4F5D42DA-162C-43F3-9C0B-6B647819D282}" dt="2026-02-04T21:00:03.944" v="10" actId="20577"/>
          <ac:spMkLst>
            <pc:docMk/>
            <pc:sldMk cId="243690398" sldId="306"/>
            <ac:spMk id="4" creationId="{37F60FA7-0EB5-0105-3C78-63EA76CB7AE7}"/>
          </ac:spMkLst>
        </pc:spChg>
      </pc:sldChg>
      <pc:sldChg chg="modSp">
        <pc:chgData name="Corey Rogers" userId="7RzU5Q6VJGF/i3l9MGdG3CvbLgasbZPao2hiEiIxdvY=" providerId="None" clId="Web-{4F5D42DA-162C-43F3-9C0B-6B647819D282}" dt="2026-02-04T20:57:29.426" v="5" actId="20577"/>
        <pc:sldMkLst>
          <pc:docMk/>
          <pc:sldMk cId="36633278" sldId="315"/>
        </pc:sldMkLst>
        <pc:spChg chg="mod">
          <ac:chgData name="Corey Rogers" userId="7RzU5Q6VJGF/i3l9MGdG3CvbLgasbZPao2hiEiIxdvY=" providerId="None" clId="Web-{4F5D42DA-162C-43F3-9C0B-6B647819D282}" dt="2026-02-04T20:57:29.426" v="5" actId="20577"/>
          <ac:spMkLst>
            <pc:docMk/>
            <pc:sldMk cId="36633278" sldId="315"/>
            <ac:spMk id="114" creationId="{2ADC5A6C-C430-966E-C7E7-2903C5F3B72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576723DB-BB8C-BE3C-028E-A71D7C276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BEDA185C-F9FB-99B3-3091-D266BDEF1E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017911E5-86E0-9816-0C4B-A37A2AB57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EA7C6E38-2ACC-AAA9-3972-41356E9F5C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2756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797D4FE-1A48-74AC-BDB7-457112661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3C86B29-9FD8-F3A9-AEDB-FBAC425484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F968627B-4E32-DB6C-2058-285FCB0C55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77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D1CCA2A-87B9-4387-591B-52C6D6845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8B614DC-6CF1-8134-99EE-9F49FBD402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7B8AD8F-1089-AED3-8AFE-1D72355AD2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272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D88F6AAB-5EDE-0A7D-8434-84F2A3C4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B98DB9E7-85D0-70A0-7697-DA9159C01F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87E9BF1F-23AB-2957-9171-59DB79F1B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1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666A490-CF03-338D-2A7A-6FE712B71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D4696E8-77E7-13B6-8FEB-4C62387BF6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8116D4D-92B3-653F-3661-F24B70DF9D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9BE56798-A820-770F-2008-5B2B08A221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772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76E6EFC5-CA1A-93B0-C485-379B1042B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B61DD98A-947D-DB2F-5ABB-5E70BD88FD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177A3159-E17F-2AD2-92B3-42856CE8E1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013C3B71-6B9E-4E91-B115-05AFD442E5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4693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4E23C0E-E352-F068-395E-6BA698C70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0A8C733-E30A-ECFC-81AC-397352B1323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2726122-24CD-41FC-1350-675C95BA1A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5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F90B26A-AB8D-B8E3-E51F-75F7C6DE5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9541E01-A7AF-59F1-B89D-A04060EB05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2E9185E-7620-C87A-2C38-1EF95B0859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15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8A5A3F3-DF58-B77B-33CC-A0308DB55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4E0CD6C-0930-A667-FA3F-4BEBE3548A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0AF552F-D14C-9B2B-58CB-0FD5D8A9DE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1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6FC5488-197C-9AEA-C69B-86A3B33A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2FBF1A7-39E9-11BC-9EAE-A0D0C3178D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BA342C6-DDFB-3A94-3060-F29E171F51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50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7DBB5E0-00BE-5A0A-DF03-8304B461D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9053D53-8687-CE40-6458-46AE7F4918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CCD3D85-76D3-DC27-45E1-2B4CCA20F4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46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66CDEF7-3F9B-B56E-0197-3194859EF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655970B-DC42-BCB6-97E9-50359010AD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7CCB71A-E7D2-156D-BD51-C10D91619E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35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4F002F6-5A06-9888-E069-8C58B90D8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26A6B3D-8601-8C74-3555-825B4C045A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460920C-3C39-BDC9-56B8-003F0A5247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67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>
            <a:alphaModFix/>
          </a:blip>
          <a:srcRect l="69" r="58"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EA02FEE7-F317-CD44-124D-AC63ED280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DDAAF857-C084-A7B0-D411-8B77F6B0582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DD533229-72CC-CF7E-3F1F-D4A5E85E11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4</a:t>
            </a:r>
            <a:br>
              <a:rPr lang="en-GB" sz="3600" dirty="0"/>
            </a:br>
            <a:r>
              <a:rPr lang="en-GB" sz="3600" dirty="0"/>
              <a:t>Training and testing a machine learning model</a:t>
            </a:r>
            <a:endParaRPr dirty="0"/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49A9E83E-96A8-04A6-3F2E-8D804D7FFC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69397EF7-2129-9CDE-D584-6880A54B7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/>
          <a:stretch/>
        </p:blipFill>
        <p:spPr>
          <a:xfrm>
            <a:off x="360000" y="1512856"/>
            <a:ext cx="3130759" cy="231208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0117B89-BF04-B516-FCC5-0D1B8BD85C09}"/>
              </a:ext>
            </a:extLst>
          </p:cNvPr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0343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FE7F787-B894-FA3E-50C6-E0F099F92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3AA7C96-4556-8F09-BE1F-703A239C8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D50F193-934C-3646-ECFB-58CD834722F1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09697A-AA87-2444-701B-486A6ECD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Improve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9517BC-299A-F03C-8162-9781837B3315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5913004" cy="78948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2000"/>
              <a:t>Step 9. Add more data to improve your model.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EBDF9E-00DF-6161-5E67-100897DD9EB1}"/>
              </a:ext>
            </a:extLst>
          </p:cNvPr>
          <p:cNvSpPr txBox="1"/>
          <p:nvPr/>
        </p:nvSpPr>
        <p:spPr>
          <a:xfrm>
            <a:off x="509453" y="1526560"/>
            <a:ext cx="4868882" cy="253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Select </a:t>
            </a:r>
            <a:r>
              <a:rPr lang="en-GB" sz="1800" b="1" dirty="0"/>
              <a:t>‘Edit data samples’ </a:t>
            </a:r>
            <a:r>
              <a:rPr lang="en-GB" sz="1800" dirty="0"/>
              <a:t>to return to the data samples page.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Add another action labelled ‘still’.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Hold or wear the </a:t>
            </a:r>
            <a:r>
              <a:rPr lang="en-GB" sz="1800" dirty="0" err="1"/>
              <a:t>micro:bit</a:t>
            </a:r>
            <a:r>
              <a:rPr lang="en-GB" sz="1800" dirty="0"/>
              <a:t> in different orientations.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Record at least 3 samples, </a:t>
            </a:r>
            <a:r>
              <a:rPr lang="en-GB" sz="1800" b="1" dirty="0"/>
              <a:t>then retrain the model</a:t>
            </a:r>
            <a:r>
              <a:rPr lang="en-GB" sz="1800" dirty="0"/>
              <a:t>.</a:t>
            </a:r>
          </a:p>
          <a:p>
            <a:endParaRPr lang="en-US" dirty="0"/>
          </a:p>
        </p:txBody>
      </p:sp>
      <p:pic>
        <p:nvPicPr>
          <p:cNvPr id="7" name="Picture 6" descr="Button saying + add action">
            <a:extLst>
              <a:ext uri="{FF2B5EF4-FFF2-40B4-BE49-F238E27FC236}">
                <a16:creationId xmlns:a16="http://schemas.microsoft.com/office/drawing/2014/main" id="{387F329D-6C9C-1959-FF57-E5CAF06401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79950" y="1160211"/>
            <a:ext cx="2587468" cy="871665"/>
          </a:xfrm>
          <a:prstGeom prst="rect">
            <a:avLst/>
          </a:prstGeom>
        </p:spPr>
      </p:pic>
      <p:pic>
        <p:nvPicPr>
          <p:cNvPr id="3" name="Picture 2" descr="A car icon labelled ‘still’ ">
            <a:extLst>
              <a:ext uri="{FF2B5EF4-FFF2-40B4-BE49-F238E27FC236}">
                <a16:creationId xmlns:a16="http://schemas.microsoft.com/office/drawing/2014/main" id="{B1C76534-A8F3-97F6-FD88-82D9EA6C5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195" y="2059771"/>
            <a:ext cx="2362978" cy="102395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A5327D-B9F0-08DA-8BC5-7E8E351B9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47120" y="3726976"/>
            <a:ext cx="1293868" cy="87953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8FC2E32-DE03-C177-7922-F84BA669A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223028">
            <a:off x="6532097" y="3419299"/>
            <a:ext cx="1293868" cy="87953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1231597-DA13-0DB1-2A93-667EEDFA0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357951">
            <a:off x="5464251" y="3876602"/>
            <a:ext cx="1293868" cy="87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99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3B2C312-8314-3C07-6DF3-9AFB1D524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7D33312-D780-F5FB-47C7-600FF162E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05D1B403-5EBE-7CAF-91B3-715988F4D6B4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EFF7A-26C5-D9F3-311A-0DC60A141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Retest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FCC9D27-18B2-25E3-2527-FAB8408BD937}"/>
              </a:ext>
            </a:extLst>
          </p:cNvPr>
          <p:cNvSpPr txBox="1">
            <a:spLocks/>
          </p:cNvSpPr>
          <p:nvPr/>
        </p:nvSpPr>
        <p:spPr>
          <a:xfrm>
            <a:off x="279977" y="806560"/>
            <a:ext cx="6918845" cy="78948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2000"/>
              <a:t>Step 10. Explore if adding data has improved the model.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DC10D-D3E8-1A19-6385-2964CBD54BE9}"/>
              </a:ext>
            </a:extLst>
          </p:cNvPr>
          <p:cNvSpPr txBox="1"/>
          <p:nvPr/>
        </p:nvSpPr>
        <p:spPr>
          <a:xfrm>
            <a:off x="509452" y="1526560"/>
            <a:ext cx="7027690" cy="94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your model now correctly identify when you are still?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it also identify your other actions correctly?</a:t>
            </a:r>
          </a:p>
          <a:p>
            <a:endParaRPr lang="en-US" dirty="0"/>
          </a:p>
        </p:txBody>
      </p:sp>
      <p:pic>
        <p:nvPicPr>
          <p:cNvPr id="7" name="Picture 6" descr="An icon of a car labelled ‘still’ - 100% sure. ">
            <a:extLst>
              <a:ext uri="{FF2B5EF4-FFF2-40B4-BE49-F238E27FC236}">
                <a16:creationId xmlns:a16="http://schemas.microsoft.com/office/drawing/2014/main" id="{414813EC-74A1-909A-E148-2B7A097C5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98" y="2867161"/>
            <a:ext cx="7772400" cy="147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84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1AD4DC7-78A5-F9A2-1B09-1875E1EDA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739DFA-E579-EAB7-062C-C406E7BF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B13F9E-FA00-E788-6118-D5EB54068C4B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394138A4-EE4A-013C-B809-87A75E8244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76259" y="193488"/>
            <a:ext cx="302731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changes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2ADC5A6C-C430-966E-C7E7-2903C5F3B7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9452" y="1794463"/>
            <a:ext cx="5014018" cy="1834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dirty="0" err="1"/>
              <a:t>CreateAI</a:t>
            </a:r>
            <a:r>
              <a:rPr lang="en-GB" sz="1800" dirty="0"/>
              <a:t> session </a:t>
            </a:r>
            <a:r>
              <a:rPr lang="en-GB" sz="1800" b="1" dirty="0"/>
              <a:t>AGAIN</a:t>
            </a:r>
            <a:r>
              <a:rPr lang="en-GB" sz="1800" dirty="0"/>
              <a:t> in a location you can access, using a meaningful and unique name. </a:t>
            </a: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sz="1800" dirty="0"/>
              <a:t>Your changes will be needed in the next lesson.</a:t>
            </a:r>
            <a:endParaRPr sz="1800"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2" name="Picture 1" descr="Save button ">
            <a:extLst>
              <a:ext uri="{FF2B5EF4-FFF2-40B4-BE49-F238E27FC236}">
                <a16:creationId xmlns:a16="http://schemas.microsoft.com/office/drawing/2014/main" id="{A6B2E057-F485-C323-8797-821584EB30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71139" y="2065925"/>
            <a:ext cx="2471519" cy="115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0D504B94-B014-B2A0-B49A-F4196BAB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877D60-59C1-F53D-C7ED-6E5F4249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EED1D8D-55EB-2A6A-BBAB-BAA98A3D2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F420250-FD2F-00EB-AE6D-0DF42C844474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7D1B75DE-00AE-AA00-2361-E239432CB8BE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A7E4C187-77D8-CC75-A2FA-0D4690711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1" y="1080000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B1ED6359-C1C8-D863-0DB2-7B7FCD24D9AF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train and test a machine learning (ML) model to react to different kinds of movements.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F0EE94A0-A6A1-3198-06EF-2B305D1EF1D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8477079A-D29E-CCBC-E2B2-C3EA27223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62571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6D5D31EB-0BC7-EF5E-5F67-6D382C21B733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describe that an ML model matches new data to types of data it has been trained on.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B07DF507-19B9-1E4C-BEEB-21BC9B99AA3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E745601B-9682-B1EC-DE14-CBABF4D41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204321"/>
            <a:ext cx="4122000" cy="900000"/>
            <a:chOff x="360000" y="3163500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642909C8-AC12-497F-A16F-B2EA85F08553}"/>
                </a:ext>
              </a:extLst>
            </p:cNvPr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improve an ML model by adding more data.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E8F929AA-C2FC-566D-7D88-61FC792C7FA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E08B8823-7DBB-FC6E-7D70-3EEBBA8D0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95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30A1FEE8-FD1D-1924-34A3-C3789D711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2457400-CFB6-A3CD-0215-BAE36E12B7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0E4C864-23F3-1530-3B7B-366A2D668FA7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70BEA82-8692-D37A-BE59-392BB87A480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>
                <a:solidFill>
                  <a:schemeClr val="tx1"/>
                </a:solidFill>
              </a:rPr>
              <a:t>Learning objectives</a:t>
            </a:r>
            <a:endParaRPr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497DF463-1ED4-1B97-6561-3585286E4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129143" cy="900000"/>
            <a:chOff x="362725" y="2121750"/>
            <a:chExt cx="4122000" cy="900000"/>
          </a:xfrm>
        </p:grpSpPr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DD31C7F3-DF2B-4EF8-5BA4-E4167A6C62D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81B7604E-CC2B-C3DC-9F17-68198223C8ED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train and test a machine learning (ML) model to react to different kinds of movements.</a:t>
              </a:r>
              <a:endParaRPr lang="en-GB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66F4B164-AEE4-3EDC-6514-FBB41905B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A68884F2-CAE5-DC55-18C3-1C40328A6949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r>
                <a:rPr lang="en-GB" b="1" dirty="0">
                  <a:solidFill>
                    <a:schemeClr val="dk1"/>
                  </a:solidFill>
                </a:rPr>
                <a:t>I can describe that an ML model matches new data to types of data it has been trained on.</a:t>
              </a:r>
              <a:endParaRPr lang="en-GB" dirty="0">
                <a:solidFill>
                  <a:schemeClr val="dk1"/>
                </a:solidFill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8674BEED-ADE0-6336-04D8-3D05DB8F3C1A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26481413-45DB-FAEC-6906-76647EAA8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63502"/>
            <a:ext cx="4129143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41C74AA3-B992-A420-FB60-7306C16A92F7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dk1"/>
                  </a:solidFill>
                </a:rPr>
                <a:t>I can improve an ML model by adding more data.</a:t>
              </a:r>
              <a:endParaRPr lang="en-GB">
                <a:solidFill>
                  <a:schemeClr val="dk1"/>
                </a:solidFill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548628EF-C73E-314A-8382-3FADED61B15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4F3E5B87-357D-EA83-452B-046656E7C5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262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E4818FD-32DF-F989-6BAC-1DC4409B1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A6F1C0A-583C-E9BD-40EC-FF5973F57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56FBD11-B72D-711D-A16B-86FBEBF3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ACAA9BC-7934-0922-C23F-E921B60403D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825FFEA-5755-9D09-1112-455AC1640F80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We will complete these steps in this lesson.</a:t>
            </a: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2" name="Picture 1" descr="Collect data and test model ">
            <a:extLst>
              <a:ext uri="{FF2B5EF4-FFF2-40B4-BE49-F238E27FC236}">
                <a16:creationId xmlns:a16="http://schemas.microsoft.com/office/drawing/2014/main" id="{0E895CF8-0303-16EA-FF61-5E21354D44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799" y="2223260"/>
            <a:ext cx="7772400" cy="1700586"/>
          </a:xfrm>
          <a:prstGeom prst="rect">
            <a:avLst/>
          </a:prstGeom>
        </p:spPr>
      </p:pic>
      <p:sp>
        <p:nvSpPr>
          <p:cNvPr id="5" name="Doughnut 4" descr="Collect data and test model ">
            <a:extLst>
              <a:ext uri="{FF2B5EF4-FFF2-40B4-BE49-F238E27FC236}">
                <a16:creationId xmlns:a16="http://schemas.microsoft.com/office/drawing/2014/main" id="{FC8D5E51-FF12-31E2-4E0F-2B3C3EFB2C62}"/>
              </a:ext>
            </a:extLst>
          </p:cNvPr>
          <p:cNvSpPr/>
          <p:nvPr/>
        </p:nvSpPr>
        <p:spPr>
          <a:xfrm>
            <a:off x="1939196" y="1665768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34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A05AF1B-6D66-B8E1-6D8E-44B54089C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B359221-802C-F6A3-A81E-4680EFD8DC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F1CA25B6-BD11-1B3F-994E-2624F51A3A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182245" marR="0" lvl="0" indent="-1346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Share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7F60FA7-0EB5-0105-3C78-63EA76CB7AE7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r>
              <a:rPr lang="en-GB" sz="2000" dirty="0"/>
              <a:t>Step 1. Open </a:t>
            </a:r>
            <a:r>
              <a:rPr lang="en-GB" sz="2000" dirty="0" err="1"/>
              <a:t>CreateAI</a:t>
            </a:r>
            <a:r>
              <a:rPr lang="en-GB" sz="2000" dirty="0"/>
              <a:t> again.</a:t>
            </a:r>
            <a:endParaRPr lang="en-GB" sz="16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Open your </a:t>
            </a:r>
            <a:r>
              <a:rPr lang="en-GB" sz="2000" b="1" dirty="0"/>
              <a:t>MOST RECENT </a:t>
            </a:r>
            <a:r>
              <a:rPr lang="en-GB" sz="2000" dirty="0"/>
              <a:t>saved session from the previous lesson. </a:t>
            </a:r>
            <a:r>
              <a:rPr lang="en-GB" sz="2000" i="1" dirty="0"/>
              <a:t>Your project file will start with "</a:t>
            </a:r>
            <a:r>
              <a:rPr lang="en-GB" sz="2000" i="1" dirty="0" err="1"/>
              <a:t>microbit</a:t>
            </a:r>
            <a:r>
              <a:rPr lang="en-GB" sz="2000" i="1" dirty="0"/>
              <a:t>-" and may have a number at the end, e.g. "</a:t>
            </a:r>
            <a:r>
              <a:rPr lang="en-GB" sz="2000" i="1" dirty="0" err="1"/>
              <a:t>microbit</a:t>
            </a:r>
            <a:r>
              <a:rPr lang="en-GB" sz="2000" i="1" dirty="0"/>
              <a:t>-training(2).hex"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5CDBDDA-75FF-9D57-6346-6BDB4BFF67E3}"/>
              </a:ext>
            </a:extLst>
          </p:cNvPr>
          <p:cNvSpPr txBox="1">
            <a:spLocks/>
          </p:cNvSpPr>
          <p:nvPr/>
        </p:nvSpPr>
        <p:spPr>
          <a:xfrm>
            <a:off x="506989" y="3022792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6000">
                <a:hlinkClick r:id="rId3"/>
              </a:rPr>
              <a:t>createai.microbit.org</a:t>
            </a:r>
            <a:endParaRPr lang="en-GB" sz="6000"/>
          </a:p>
        </p:txBody>
      </p:sp>
    </p:spTree>
    <p:extLst>
      <p:ext uri="{BB962C8B-B14F-4D97-AF65-F5344CB8AC3E}">
        <p14:creationId xmlns:p14="http://schemas.microsoft.com/office/powerpoint/2010/main" val="243690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FFA73B5-A0F6-7DFB-118F-FC2BDF4D2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F427E3-51D7-71E2-36DD-7E7C3DBCB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E8E27814-7637-FB85-BD2D-5B23811B881B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69659B-5D6B-95B1-0620-57CD6CD8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Check your data and labels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B8F17DC-33D5-EB0D-753B-EA6A311EC56A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4641157" cy="27741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Check your previous work.</a:t>
            </a:r>
          </a:p>
          <a:p>
            <a:pPr marL="139700">
              <a:lnSpc>
                <a:spcPct val="114999"/>
              </a:lnSpc>
            </a:pPr>
            <a:endParaRPr lang="en-GB" sz="12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Are you happy with: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 the icon selected?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the label for each action?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the set of data for each action? 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Scroll to the right to see all your data samples.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3" name="Picture 2" descr="An icon of a stick figure labelled ‘jumping’ from CreateAI.">
            <a:extLst>
              <a:ext uri="{FF2B5EF4-FFF2-40B4-BE49-F238E27FC236}">
                <a16:creationId xmlns:a16="http://schemas.microsoft.com/office/drawing/2014/main" id="{24B33782-0F27-1661-C318-CE39177915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04060" y="1649064"/>
            <a:ext cx="3174091" cy="1363683"/>
          </a:xfrm>
          <a:prstGeom prst="rect">
            <a:avLst/>
          </a:prstGeom>
        </p:spPr>
      </p:pic>
      <p:pic>
        <p:nvPicPr>
          <p:cNvPr id="2" name="Picture 1" descr="5 data samples">
            <a:extLst>
              <a:ext uri="{FF2B5EF4-FFF2-40B4-BE49-F238E27FC236}">
                <a16:creationId xmlns:a16="http://schemas.microsoft.com/office/drawing/2014/main" id="{696D376E-03BA-8692-525B-B5D69D3E2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53" y="3424249"/>
            <a:ext cx="7523629" cy="1076227"/>
          </a:xfrm>
          <a:prstGeom prst="rect">
            <a:avLst/>
          </a:prstGeom>
        </p:spPr>
      </p:pic>
      <p:pic>
        <p:nvPicPr>
          <p:cNvPr id="12" name="Graphic 11" descr="Cursor with solid fill">
            <a:extLst>
              <a:ext uri="{FF2B5EF4-FFF2-40B4-BE49-F238E27FC236}">
                <a16:creationId xmlns:a16="http://schemas.microsoft.com/office/drawing/2014/main" id="{5A6D4CCD-0D5E-A937-68C1-A5AF5942DF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6612" y="4392203"/>
            <a:ext cx="349625" cy="349625"/>
          </a:xfrm>
          <a:prstGeom prst="rect">
            <a:avLst/>
          </a:prstGeom>
        </p:spPr>
      </p:pic>
      <p:sp>
        <p:nvSpPr>
          <p:cNvPr id="13" name="Right Arrow 12" descr="An arrow pointing right">
            <a:extLst>
              <a:ext uri="{FF2B5EF4-FFF2-40B4-BE49-F238E27FC236}">
                <a16:creationId xmlns:a16="http://schemas.microsoft.com/office/drawing/2014/main" id="{2B78380A-76EE-47FA-5100-E8C5FA0D88C8}"/>
              </a:ext>
            </a:extLst>
          </p:cNvPr>
          <p:cNvSpPr/>
          <p:nvPr/>
        </p:nvSpPr>
        <p:spPr>
          <a:xfrm>
            <a:off x="8118001" y="3803258"/>
            <a:ext cx="289112" cy="183738"/>
          </a:xfrm>
          <a:prstGeom prst="rightArrow">
            <a:avLst/>
          </a:prstGeom>
          <a:solidFill>
            <a:srgbClr val="00A100"/>
          </a:solidFill>
          <a:ln>
            <a:solidFill>
              <a:srgbClr val="00A1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31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B2494C6-E170-A616-A318-BD84DD1F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F44BD64-0800-8F30-10BB-369352964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7D1C127D-8DC4-21FE-3EC6-7B952A54784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F9759-9C36-9255-E453-EDA5C10B3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Train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B674AC-DE8F-C680-0835-3A04C3208135}"/>
              </a:ext>
            </a:extLst>
          </p:cNvPr>
          <p:cNvSpPr txBox="1"/>
          <p:nvPr/>
        </p:nvSpPr>
        <p:spPr>
          <a:xfrm>
            <a:off x="419518" y="1175537"/>
            <a:ext cx="6604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Step 4. Select ‘Train model’ and follow on-screen instructions.</a:t>
            </a:r>
          </a:p>
          <a:p>
            <a:endParaRPr lang="en-US" dirty="0"/>
          </a:p>
        </p:txBody>
      </p:sp>
      <p:pic>
        <p:nvPicPr>
          <p:cNvPr id="9" name="Picture 8" descr="Train model button">
            <a:extLst>
              <a:ext uri="{FF2B5EF4-FFF2-40B4-BE49-F238E27FC236}">
                <a16:creationId xmlns:a16="http://schemas.microsoft.com/office/drawing/2014/main" id="{944C4EF3-7136-570B-6A40-376EDD085C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19219" y="962133"/>
            <a:ext cx="1991157" cy="798179"/>
          </a:xfrm>
          <a:prstGeom prst="rect">
            <a:avLst/>
          </a:prstGeom>
        </p:spPr>
      </p:pic>
      <p:pic>
        <p:nvPicPr>
          <p:cNvPr id="7" name="Picture 6" descr="Training model">
            <a:extLst>
              <a:ext uri="{FF2B5EF4-FFF2-40B4-BE49-F238E27FC236}">
                <a16:creationId xmlns:a16="http://schemas.microsoft.com/office/drawing/2014/main" id="{8C5E11BD-E26D-0746-F683-21CCD9A57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763" y="1926545"/>
            <a:ext cx="6968074" cy="1185758"/>
          </a:xfrm>
          <a:prstGeom prst="rect">
            <a:avLst/>
          </a:prstGeom>
        </p:spPr>
      </p:pic>
      <p:sp>
        <p:nvSpPr>
          <p:cNvPr id="5" name="Google Shape;203;p15">
            <a:extLst>
              <a:ext uri="{FF2B5EF4-FFF2-40B4-BE49-F238E27FC236}">
                <a16:creationId xmlns:a16="http://schemas.microsoft.com/office/drawing/2014/main" id="{4AFC377E-F287-6098-4C6C-674A37AC0D47}"/>
              </a:ext>
            </a:extLst>
          </p:cNvPr>
          <p:cNvSpPr/>
          <p:nvPr/>
        </p:nvSpPr>
        <p:spPr>
          <a:xfrm>
            <a:off x="40193" y="3344508"/>
            <a:ext cx="8331449" cy="1246909"/>
          </a:xfrm>
          <a:prstGeom prst="roundRect">
            <a:avLst>
              <a:gd name="adj" fmla="val 9134"/>
            </a:avLst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chemeClr val="dk1"/>
                </a:solidFill>
              </a:rPr>
              <a:t>Training a model: </a:t>
            </a:r>
            <a:r>
              <a:rPr lang="en-GB" sz="1600" dirty="0">
                <a:solidFill>
                  <a:schemeClr val="dk1"/>
                </a:solidFill>
              </a:rPr>
              <a:t>The computer program spots patterns or differences in your data samples, and uses these to build a mathematical model that allows </a:t>
            </a:r>
            <a:r>
              <a:rPr lang="en-GB" sz="1600" dirty="0" err="1">
                <a:solidFill>
                  <a:schemeClr val="dk1"/>
                </a:solidFill>
              </a:rPr>
              <a:t>micro:bit</a:t>
            </a:r>
            <a:r>
              <a:rPr lang="en-GB" sz="1600" dirty="0">
                <a:solidFill>
                  <a:schemeClr val="dk1"/>
                </a:solidFill>
              </a:rPr>
              <a:t> </a:t>
            </a:r>
            <a:r>
              <a:rPr lang="en-GB" sz="1600" dirty="0" err="1">
                <a:solidFill>
                  <a:schemeClr val="dk1"/>
                </a:solidFill>
              </a:rPr>
              <a:t>CreateAI</a:t>
            </a:r>
            <a:r>
              <a:rPr lang="en-GB" sz="1600" dirty="0">
                <a:solidFill>
                  <a:schemeClr val="dk1"/>
                </a:solidFill>
              </a:rPr>
              <a:t> to recognise different actions when you move your </a:t>
            </a:r>
            <a:r>
              <a:rPr lang="en-GB" sz="1600" dirty="0" err="1">
                <a:solidFill>
                  <a:schemeClr val="dk1"/>
                </a:solidFill>
              </a:rPr>
              <a:t>micro:bit</a:t>
            </a:r>
            <a:r>
              <a:rPr lang="en-GB" sz="1600" dirty="0">
                <a:solidFill>
                  <a:schemeClr val="dk1"/>
                </a:solidFill>
              </a:rPr>
              <a:t>.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6F1D32-2D8B-22C7-A055-30900D29F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456" y="3189556"/>
            <a:ext cx="8033200" cy="147966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03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689BCBD5-51D0-31CA-AA25-AD991229F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7427C50-6C6D-257D-93C6-76024D916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0401C1CB-1C53-A44F-3C25-9071DC125498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E7169A-7E14-4C47-708B-36749143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to test the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0FAE26D-C8B0-A87F-E48A-082DDFEF6FF2}"/>
              </a:ext>
            </a:extLst>
          </p:cNvPr>
          <p:cNvSpPr txBox="1">
            <a:spLocks/>
          </p:cNvSpPr>
          <p:nvPr/>
        </p:nvSpPr>
        <p:spPr>
          <a:xfrm>
            <a:off x="254857" y="1113036"/>
            <a:ext cx="5467679" cy="248427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5. Select ‘Connect’ and </a:t>
            </a:r>
            <a:r>
              <a:rPr lang="en-GB" sz="2000"/>
              <a:t>follow the</a:t>
            </a:r>
            <a:br>
              <a:rPr lang="en-GB" sz="2000"/>
            </a:br>
            <a:r>
              <a:rPr lang="en-GB" sz="2000"/>
              <a:t>on-screen </a:t>
            </a:r>
            <a:r>
              <a:rPr lang="en-GB" sz="2000" dirty="0"/>
              <a:t>instructions to connect a micro:bit to CreateAI.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This </a:t>
            </a:r>
            <a:r>
              <a:rPr lang="en-GB" sz="2000" dirty="0" err="1"/>
              <a:t>micro:bit</a:t>
            </a:r>
            <a:r>
              <a:rPr lang="en-GB" sz="2000" dirty="0"/>
              <a:t> will collect live data that you will use to test your model.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5" name="Picture 4" descr="Connect button">
            <a:extLst>
              <a:ext uri="{FF2B5EF4-FFF2-40B4-BE49-F238E27FC236}">
                <a16:creationId xmlns:a16="http://schemas.microsoft.com/office/drawing/2014/main" id="{F747A5C5-BAB0-96CF-29C2-03FC9A190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88" y="1354389"/>
            <a:ext cx="2481943" cy="10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67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1701CF6-9477-871B-C982-DD4D96EB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4BC2A82-4700-1A58-564A-4C3BE4AEF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AC66859-A75E-CA11-F398-63A8C1716602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87721F-45C0-4D74-3FF0-E921F440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>
                <a:solidFill>
                  <a:schemeClr val="dk1"/>
                </a:solidFill>
              </a:rPr>
              <a:t>Test the model</a:t>
            </a:r>
            <a:endParaRPr lang="en-US" b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E212CF4-945E-3B42-BF4C-77A623B57790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8614640" cy="286766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7. Explore how well your model is working.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Wear/hold the </a:t>
            </a:r>
            <a:r>
              <a:rPr lang="en-GB" sz="1800" dirty="0" err="1"/>
              <a:t>micro:bit</a:t>
            </a:r>
            <a:r>
              <a:rPr lang="en-GB" sz="1800" dirty="0"/>
              <a:t> in the same position as before.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Move the </a:t>
            </a:r>
            <a:r>
              <a:rPr lang="en-GB" sz="1800" dirty="0" err="1"/>
              <a:t>micro:bit</a:t>
            </a:r>
            <a:r>
              <a:rPr lang="en-GB" sz="1800" dirty="0"/>
              <a:t> to recreate your actions.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Does the correct estimated action appear in the bottom right corner?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Is there a high percentage each time it matches live data to an action?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3" name="Picture 2" descr="Jumping - 100% sure">
            <a:extLst>
              <a:ext uri="{FF2B5EF4-FFF2-40B4-BE49-F238E27FC236}">
                <a16:creationId xmlns:a16="http://schemas.microsoft.com/office/drawing/2014/main" id="{680749FE-4A10-C5A5-7D61-A548B0AE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614" y="3259881"/>
            <a:ext cx="6685400" cy="12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84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09CA5A4-A9FA-E881-84C2-DCCFDD2A3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D92D04AE-558E-6525-C7B8-74510D8F8124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F9F4F0C-024C-34A3-7376-780240D70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99E31-D282-D1CB-42B6-688F98BAD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Test the model continued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5A90CF-5BEF-C2AE-D616-F037B1AD0988}"/>
              </a:ext>
            </a:extLst>
          </p:cNvPr>
          <p:cNvSpPr txBox="1">
            <a:spLocks/>
          </p:cNvSpPr>
          <p:nvPr/>
        </p:nvSpPr>
        <p:spPr>
          <a:xfrm>
            <a:off x="279978" y="806560"/>
            <a:ext cx="8614640" cy="32015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8. Explore what happens when you stay still.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Keep the micro:bit still or put it down. It is now receiving live data for ‘still’. 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Observe how the model behaves. 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What action is it identifying?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Why does this happen?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Remember the model is only as good as the data it has been trained on.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B901EF-6FCA-24EF-8598-9EA48AF19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799" y="3395890"/>
            <a:ext cx="881223" cy="119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06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3653</TotalTime>
  <Words>675</Words>
  <Application>Microsoft Macintosh PowerPoint</Application>
  <PresentationFormat>On-screen Show (16:9)</PresentationFormat>
  <Paragraphs>105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Noto Sans Symbols</vt:lpstr>
      <vt:lpstr>Office Theme</vt:lpstr>
      <vt:lpstr>First lessons with micro:bit CreateAI  Lesson 4 Training and testing a machine learning model</vt:lpstr>
      <vt:lpstr>Learning objectives</vt:lpstr>
      <vt:lpstr>Share – lesson steps</vt:lpstr>
      <vt:lpstr>Share</vt:lpstr>
      <vt:lpstr>Check your data and labels</vt:lpstr>
      <vt:lpstr>Train the model</vt:lpstr>
      <vt:lpstr>Connect to test the model</vt:lpstr>
      <vt:lpstr>Test the model</vt:lpstr>
      <vt:lpstr>Test the model continued</vt:lpstr>
      <vt:lpstr>Improve the model</vt:lpstr>
      <vt:lpstr>Retest the model</vt:lpstr>
      <vt:lpstr>Save your changes</vt:lpstr>
      <vt:lpstr>Think Reflect on your learning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CreateAI: Lesson 4 - Training and testing an ML model - slides</dc:title>
  <dc:subject/>
  <dc:creator>Micro:bit Educational Foundation</dc:creator>
  <cp:keywords/>
  <dc:description/>
  <cp:lastModifiedBy>Blathnaid Walsh-Heron</cp:lastModifiedBy>
  <cp:revision>193</cp:revision>
  <dcterms:modified xsi:type="dcterms:W3CDTF">2026-02-06T14:25:15Z</dcterms:modified>
  <cp:category/>
</cp:coreProperties>
</file>