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323" r:id="rId2"/>
    <p:sldId id="324" r:id="rId3"/>
    <p:sldId id="329" r:id="rId4"/>
    <p:sldId id="286" r:id="rId5"/>
    <p:sldId id="327" r:id="rId6"/>
    <p:sldId id="385" r:id="rId7"/>
    <p:sldId id="386" r:id="rId8"/>
    <p:sldId id="350" r:id="rId9"/>
    <p:sldId id="333" r:id="rId10"/>
    <p:sldId id="334" r:id="rId11"/>
    <p:sldId id="384" r:id="rId12"/>
    <p:sldId id="332" r:id="rId13"/>
    <p:sldId id="336" r:id="rId14"/>
    <p:sldId id="337" r:id="rId15"/>
    <p:sldId id="338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/>
    <p:restoredTop sz="83946"/>
  </p:normalViewPr>
  <p:slideViewPr>
    <p:cSldViewPr snapToGrid="0">
      <p:cViewPr varScale="1">
        <p:scale>
          <a:sx n="142" d="100"/>
          <a:sy n="142" d="100"/>
        </p:scale>
        <p:origin x="1400" y="168"/>
      </p:cViewPr>
      <p:guideLst/>
    </p:cSldViewPr>
  </p:slideViewPr>
  <p:outlineViewPr>
    <p:cViewPr>
      <p:scale>
        <a:sx n="33" d="100"/>
        <a:sy n="33" d="100"/>
      </p:scale>
      <p:origin x="0" y="-2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1F75788B-CAF3-4553-6F05-2A40D6BA8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20AA8556-F941-A811-5F3A-D786842676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96C1D55D-D6EF-EC1D-3707-166DADF164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D8289BE6-2D31-3104-FA43-9FAF85B908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5434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D7E0D44-C947-430F-286C-F5314DF7D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CDC1014-F98E-26A6-86EF-E6837374834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47D46DD-280C-2AD4-F8CF-ABD1A9A622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20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7454C59-335C-6914-46C9-A638850E3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1110325-3ADF-6F24-8C18-2F965E2AA8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6F51C4E9-F22B-8A1A-3B3C-E55BCA3532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52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305A059-7BC2-7F0C-2F8A-B2648203A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D0307C1-C63E-DA2A-619C-6CA58594F3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0B7C16E6-937F-0807-0347-08022AD8B5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22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BBE31E30-0EBF-1514-E136-23B55221C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DF552C71-D90F-73FF-CF16-9618198F1C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1F21DF12-7350-EC56-2ED3-ED541FE8BD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80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14448485-D271-F55A-DAE8-A6AB7D613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ED069067-449F-C2C5-2007-F1D7A92FA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3523D30B-CD2D-E8C5-722A-4286230FDE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4F0EC3DF-C078-7CA9-1619-AD84641F8E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1003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797816EA-A794-78C8-B7F9-74C0F0221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6F25DED6-11C3-F558-0D12-B2AE960128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9407278-F875-A33C-4008-82646823C0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83134895-84BF-7C56-11B8-022DB778F0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415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F7483C66-261C-72CC-9F50-F24F0CE51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39883A44-84E1-E3DD-A9BC-849E446774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FE507E40-20D3-5675-7387-796464CFE8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63F068B-0FB0-7280-DC05-79FDC94C33D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6829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18E777E-939D-CB4D-7882-D5E747F0C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410E9A1-50AE-2A1E-4ED1-8094645F6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3784F6C-3828-1950-2390-3316A38702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92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C13922F-F418-FC37-9BD3-ED1287C8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C59E628-27A9-0188-1B7F-BFDAEC93E9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B2BFCD9-FB59-FEA7-701D-9107ADA1AB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0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7C25AA7-B1AC-6374-E9D3-D68B133F3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4360AEB-2FF4-8490-49F0-CD48F771B2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E284F4-A466-B95F-DE07-BF619298D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5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DAE068B-4507-4BED-A038-C7C288BDD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3053446-0F10-48B3-85FC-2A5D3434DD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AF13F04F-1845-DD7E-3E79-71CB9EFCEC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60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A13E3E1-1F32-7BE5-E0F2-56432731A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C6A0935-66A9-7C5D-A85A-1A2716B7A2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BD91FB6-3E0F-B65D-0F35-EA4E1FC0C1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60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9E73939-C412-A707-D6A9-2D6ED3D45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8EED932F-C67B-0A4A-8564-EB37F51F69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5F8C4A9-E450-D14F-B554-7913220F83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59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2C6FBC30-7012-6D5C-64CE-2E2B34BC1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 ">
            <a:extLst>
              <a:ext uri="{FF2B5EF4-FFF2-40B4-BE49-F238E27FC236}">
                <a16:creationId xmlns:a16="http://schemas.microsoft.com/office/drawing/2014/main" id="{DC37813B-1912-918A-03E0-CBA2FFD89530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85D4EAB3-492A-0F40-D86B-C022FBB1F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1264240"/>
            <a:ext cx="3028795" cy="2197157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FA893555-1768-6329-21F0-CA8889BA7F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5</a:t>
            </a:r>
            <a:br>
              <a:rPr lang="en-GB" sz="3600" dirty="0"/>
            </a:br>
            <a:r>
              <a:rPr lang="en-GB" sz="3600" dirty="0"/>
              <a:t>Enhancing code with ML (machine learning)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F649980E-37A9-9C77-39E2-E382E800C6E7}"/>
              </a:ext>
            </a:extLst>
          </p:cNvPr>
          <p:cNvSpPr txBox="1"/>
          <p:nvPr/>
        </p:nvSpPr>
        <p:spPr>
          <a:xfrm>
            <a:off x="4668000" y="3884496"/>
            <a:ext cx="411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800"/>
            </a:pPr>
            <a:r>
              <a:rPr lang="en-GB" sz="1000" dirty="0"/>
              <a:t>Updated April 2026. Visit </a:t>
            </a:r>
            <a:r>
              <a:rPr lang="en-GB" sz="1000" dirty="0">
                <a:hlinkClick r:id="rId5"/>
              </a:rPr>
              <a:t>https://microbit.org/teach/</a:t>
            </a:r>
            <a:r>
              <a:rPr lang="en-GB" sz="1000" dirty="0"/>
              <a:t> for the most up-to-date resources.</a:t>
            </a:r>
          </a:p>
          <a:p>
            <a:pPr lvl="0">
              <a:buSzPts val="800"/>
            </a:pPr>
            <a:endParaRPr lang="en-GB"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ts val="800"/>
            </a:pP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000" b="0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0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2720B7EB-F643-E15B-47C4-218FC4C7DB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7281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E5D25A8-9E69-CD2D-FB53-EF7AF016F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443034B-F4ED-252C-B42A-8F752F0EF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030C438C-0C72-C9DA-44FB-5A55C4B7AA9F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DE6075B-D74D-3682-7DAF-AEA49B91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improving the project </a:t>
            </a:r>
            <a:br>
              <a:rPr lang="en-GB" dirty="0">
                <a:solidFill>
                  <a:schemeClr val="dk1"/>
                </a:solidFill>
              </a:rPr>
            </a:br>
            <a:r>
              <a:rPr lang="en-GB" dirty="0">
                <a:solidFill>
                  <a:schemeClr val="dk1"/>
                </a:solidFill>
              </a:rPr>
              <a:t>with sound blocks continued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FB27B4F-CB60-8C07-35EA-91436F31CD0B}"/>
              </a:ext>
            </a:extLst>
          </p:cNvPr>
          <p:cNvSpPr txBox="1">
            <a:spLocks/>
          </p:cNvSpPr>
          <p:nvPr/>
        </p:nvSpPr>
        <p:spPr>
          <a:xfrm>
            <a:off x="197530" y="1233370"/>
            <a:ext cx="5161870" cy="185273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5. </a:t>
            </a:r>
            <a:r>
              <a:rPr lang="en-GB" sz="1800" b="1" dirty="0"/>
              <a:t>Explore the Music blocks </a:t>
            </a:r>
            <a:r>
              <a:rPr lang="en-GB" sz="1800" dirty="0"/>
              <a:t>in the toolbox.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See next slide for an example of completed code.</a:t>
            </a:r>
            <a:endParaRPr lang="en-US" sz="1800" dirty="0"/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8" name="Picture 7" descr="Music blocks">
            <a:extLst>
              <a:ext uri="{FF2B5EF4-FFF2-40B4-BE49-F238E27FC236}">
                <a16:creationId xmlns:a16="http://schemas.microsoft.com/office/drawing/2014/main" id="{07CD3A69-9731-043B-D078-A7858581F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868" y="1272017"/>
            <a:ext cx="3333284" cy="267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7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81ECB85-9081-EAE9-9014-34F07E1D8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A935B2-C487-54D2-2A22-611052676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20EC8EE-B63C-3AFF-EB73-83CCA3D9752D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3FD839B-3B11-F4D9-7931-5A3FEC62C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Example of completed code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7645CEA-F607-AA24-18AA-DB21856ED05C}"/>
              </a:ext>
            </a:extLst>
          </p:cNvPr>
          <p:cNvSpPr txBox="1">
            <a:spLocks/>
          </p:cNvSpPr>
          <p:nvPr/>
        </p:nvSpPr>
        <p:spPr>
          <a:xfrm>
            <a:off x="197530" y="1233370"/>
            <a:ext cx="4374470" cy="321163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6. Place a music block below the ‘show icon’ block to try it out. Make sure you </a:t>
            </a:r>
            <a:r>
              <a:rPr lang="en-GB" sz="1800" b="1" dirty="0"/>
              <a:t>choose ‘in background’ </a:t>
            </a:r>
            <a:r>
              <a:rPr lang="en-GB" sz="1800" dirty="0"/>
              <a:t>in each sound block.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7. Use the </a:t>
            </a:r>
            <a:r>
              <a:rPr lang="en-GB" sz="1800" b="1" dirty="0"/>
              <a:t>‘stop all sounds’ </a:t>
            </a:r>
            <a:r>
              <a:rPr lang="en-GB" sz="1800" dirty="0"/>
              <a:t>block when ‘still’ is detected to help reduce unnecessary noise. 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8" name="Picture 7" descr="On ML waving start block containing:&#10;- show icon heart&#10;- play melody entertainer in background&#10;&#10;On ML jumping start block containing:&#10;- show icon stick figure&#10;- play melody dadadum in background&#10;&#10;On ML still start block containing &#10;- show icon car&#10;- stop all sounds ">
            <a:extLst>
              <a:ext uri="{FF2B5EF4-FFF2-40B4-BE49-F238E27FC236}">
                <a16:creationId xmlns:a16="http://schemas.microsoft.com/office/drawing/2014/main" id="{154B1946-4092-79C3-BDCB-4924FE90F8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750" y="1233370"/>
            <a:ext cx="4225589" cy="23416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24764E-D99C-E49E-2BCA-A82D1F6A6D3E}"/>
              </a:ext>
            </a:extLst>
          </p:cNvPr>
          <p:cNvSpPr txBox="1"/>
          <p:nvPr/>
        </p:nvSpPr>
        <p:spPr>
          <a:xfrm>
            <a:off x="4769530" y="3712405"/>
            <a:ext cx="4374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Your project will have different action names, icons and music.</a:t>
            </a:r>
          </a:p>
        </p:txBody>
      </p:sp>
    </p:spTree>
    <p:extLst>
      <p:ext uri="{BB962C8B-B14F-4D97-AF65-F5344CB8AC3E}">
        <p14:creationId xmlns:p14="http://schemas.microsoft.com/office/powerpoint/2010/main" val="979126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2FF0839-62D0-5138-C984-9D56E5B32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7672BF4-19B4-8796-EDA5-6F3832BEC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585130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1DDE093-3EB8-2264-371B-4A11F39EED88}"/>
              </a:ext>
            </a:extLst>
          </p:cNvPr>
          <p:cNvSpPr/>
          <p:nvPr/>
        </p:nvSpPr>
        <p:spPr>
          <a:xfrm>
            <a:off x="509452" y="193488"/>
            <a:ext cx="151537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2400" b="0" i="0" u="none" strike="noStrike" cap="none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36A8E-A850-0ADB-FB60-348C7A858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5077" y="116023"/>
            <a:ext cx="392908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the simulator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2" name="Picture 1" descr="Screenshot of simulator section of MakeCode, the drop down menu for ‘ML event’ is below the image.">
            <a:extLst>
              <a:ext uri="{FF2B5EF4-FFF2-40B4-BE49-F238E27FC236}">
                <a16:creationId xmlns:a16="http://schemas.microsoft.com/office/drawing/2014/main" id="{F984B002-A07E-7F76-0D13-7B34A1585D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80533" y="1104546"/>
            <a:ext cx="2141635" cy="3519670"/>
          </a:xfrm>
          <a:prstGeom prst="rect">
            <a:avLst/>
          </a:prstGeom>
          <a:ln w="15875">
            <a:solidFill>
              <a:schemeClr val="bg1">
                <a:lumMod val="50000"/>
              </a:schemeClr>
            </a:solidFill>
          </a:ln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58C53FA-F689-841E-4E72-0258AEA1039D}"/>
              </a:ext>
            </a:extLst>
          </p:cNvPr>
          <p:cNvSpPr txBox="1">
            <a:spLocks/>
          </p:cNvSpPr>
          <p:nvPr/>
        </p:nvSpPr>
        <p:spPr>
          <a:xfrm>
            <a:off x="3374431" y="928048"/>
            <a:ext cx="5371115" cy="37607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8. </a:t>
            </a:r>
            <a:r>
              <a:rPr lang="en-GB" sz="1800" b="1" dirty="0"/>
              <a:t>Use the simulator </a:t>
            </a:r>
            <a:r>
              <a:rPr lang="en-GB" sz="1800" dirty="0"/>
              <a:t>on the left to try out ideas (if sound is enabled on your device).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The simulator is testing what happens on the micro:bit when different actions are identified. It is testing your code, not your model.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22173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3E727673-586E-9F8A-FC2B-6AA031DDF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2E18CF-AD6E-47BB-17A8-8AE8EF823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A9D8B18-E694-0DDB-ADA1-D834FBE8F985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2A101424-0106-57B9-87EB-81BB2E68E3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76259" y="193488"/>
            <a:ext cx="2480404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>
                <a:solidFill>
                  <a:schemeClr val="tx1"/>
                </a:solidFill>
              </a:rPr>
              <a:t>Save your work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CEA38AC4-51E7-700B-A81A-5CF8ED334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04278" y="1302345"/>
            <a:ext cx="4672547" cy="2987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Make sure you </a:t>
            </a:r>
            <a:r>
              <a:rPr lang="en-GB" sz="1800" b="1" dirty="0"/>
              <a:t>save</a:t>
            </a:r>
            <a:r>
              <a:rPr lang="en-GB" sz="1800" dirty="0"/>
              <a:t> your </a:t>
            </a:r>
            <a:r>
              <a:rPr lang="en-GB" sz="1800" dirty="0" err="1"/>
              <a:t>CreateAI</a:t>
            </a:r>
            <a:r>
              <a:rPr lang="en-GB" sz="1800" dirty="0"/>
              <a:t> project </a:t>
            </a:r>
            <a:r>
              <a:rPr lang="en-GB" sz="1800" b="1" dirty="0"/>
              <a:t>AGAIN</a:t>
            </a:r>
            <a:r>
              <a:rPr lang="en-GB" sz="1800" dirty="0"/>
              <a:t> in a location you can access again, using a meaningful and unique name. 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Select the three dots on the download button and select 'Download as File' to save your project while using </a:t>
            </a:r>
            <a:r>
              <a:rPr lang="en-GB" sz="1800" dirty="0" err="1"/>
              <a:t>MakeCode</a:t>
            </a:r>
            <a:r>
              <a:rPr lang="en-GB" sz="1800" dirty="0"/>
              <a:t>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Your changes will be needed in the next lesson.</a:t>
            </a: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3" name="Picture 2" descr="MakeCode download button with menu from the dots open and the download as File option highlighted">
            <a:extLst>
              <a:ext uri="{FF2B5EF4-FFF2-40B4-BE49-F238E27FC236}">
                <a16:creationId xmlns:a16="http://schemas.microsoft.com/office/drawing/2014/main" id="{C70077B2-3254-2B47-CBB3-D2911FADD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2153687"/>
            <a:ext cx="4067175" cy="113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27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6D93E031-A575-2E3E-0F2A-6EFF5E0A8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E49DE5-7BF2-63BE-3E40-603C825C2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–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EBE3C8A-4421-B10E-78B1-373EB8790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F0ADF71-0AA2-ED31-6EAA-767AB177033D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6A16A2E7-5E80-45C4-77AE-E4645ADEC96F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79FA3FE3-21FB-D560-1793-F066FC435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29590" y="1375619"/>
            <a:ext cx="4142410" cy="925513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C41A959A-5996-5927-6F06-D765EECF129A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read block code that uses my ML (machine learning) model.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AC85AFE5-06DC-97A9-5923-650AD320725E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A784268D-42A9-9744-8DB4-232E7B8BC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29589" y="2458190"/>
            <a:ext cx="4122000" cy="9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1584B101-A489-4F63-75FB-DD493496F488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can use my ML model as an input.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1D2E9498-BBAB-ABF9-B73E-02A96F6B7DD0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C165A5DF-C36E-86B2-CD65-FD29A133D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051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97DFC4F9-4AC0-BCAE-A365-6B42CE1AC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DFEB66-B387-2317-6328-CEC0EC33F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9A76F6E-9135-1801-89D2-70CFB9F8D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90F0A64-F9E2-0E17-BA9A-720E1AD6600F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037A87C5-B4EB-ED1B-1774-B88F4FB374AE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9164542-FC6F-FD60-B162-BC6B5E2ADCAE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280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 you will investigate the impact of adding diverse data to an ML </a:t>
            </a:r>
            <a:r>
              <a:rPr lang="en-GB" sz="1600"/>
              <a:t>model.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explore how to improve your model further.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365F7713-2F9B-94E3-05B6-6CC6B1898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08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DD4CA8C0-2A0B-13C7-1BEB-0BD0206BD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0660E60-4CDF-743F-1172-FBAA957B1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B39C3D5A-1B99-2119-9D73-812AE1D792D2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8B2543B-BEE4-1DA1-2C74-06F878ECEE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2B7E5D1E-9DB9-046E-2761-A6676D277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9453" y="1475312"/>
            <a:ext cx="4129143" cy="9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4128240B-5FD1-12A4-0C64-771803612E08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read block code that uses my ML (machine learning) model.</a:t>
              </a:r>
              <a:endParaRPr lang="en-GB" dirty="0">
                <a:solidFill>
                  <a:schemeClr val="dk1"/>
                </a:solidFill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3C63CEA8-DE5B-068F-5ECD-D5B5DC6583F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9B98FFAD-7369-D429-402F-B7D8F56E7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9453" y="2517062"/>
            <a:ext cx="4129143" cy="9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356C0C65-9323-A0AF-C7C8-5A626C8005C9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r>
                <a:rPr lang="en-GB" b="1" dirty="0">
                  <a:solidFill>
                    <a:schemeClr val="dk1"/>
                  </a:solidFill>
                </a:rPr>
                <a:t>I can use my ML model as an input.</a:t>
              </a:r>
              <a:endParaRPr lang="en-GB" dirty="0">
                <a:solidFill>
                  <a:schemeClr val="dk1"/>
                </a:solidFill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7DD19B8F-33AD-F7AA-FC9D-46EF3881CDCD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75309" y="226978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64B919B0-1A82-6B0F-26CD-0C38BBAA0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5786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BFBF3D1-9E41-0A70-3A33-0EDE4739D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630A5F-F709-CB81-E1C8-2DF8E3320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lessons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311699D-6D0B-5020-6F5F-C93DCB950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71700E78-FC0D-2F72-7FAE-6FCCE55FDC83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00DC498-C7D7-EAD5-AC23-4B9D96F5A85D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We will complete this step in this lesson.</a:t>
            </a: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2" name="Picture 1" descr="Code and use ">
            <a:extLst>
              <a:ext uri="{FF2B5EF4-FFF2-40B4-BE49-F238E27FC236}">
                <a16:creationId xmlns:a16="http://schemas.microsoft.com/office/drawing/2014/main" id="{454C2419-08E8-B485-0974-204773FFF4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29" y="2223261"/>
            <a:ext cx="7772400" cy="1700586"/>
          </a:xfrm>
          <a:prstGeom prst="rect">
            <a:avLst/>
          </a:prstGeom>
        </p:spPr>
      </p:pic>
      <p:sp>
        <p:nvSpPr>
          <p:cNvPr id="5" name="Doughnut 4" descr="Code and use ">
            <a:extLst>
              <a:ext uri="{FF2B5EF4-FFF2-40B4-BE49-F238E27FC236}">
                <a16:creationId xmlns:a16="http://schemas.microsoft.com/office/drawing/2014/main" id="{A50FB956-AA63-980B-BAF0-A0914AC4E329}"/>
              </a:ext>
            </a:extLst>
          </p:cNvPr>
          <p:cNvSpPr/>
          <p:nvPr/>
        </p:nvSpPr>
        <p:spPr>
          <a:xfrm>
            <a:off x="4682153" y="1837765"/>
            <a:ext cx="2465293" cy="2402217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045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14400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2FB90B0-AF6F-1FE1-EEFC-5C3EB051F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1824186" y="193488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Return to: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91850-A410-74A4-2AE7-36FBEDD791DE}"/>
              </a:ext>
            </a:extLst>
          </p:cNvPr>
          <p:cNvSpPr txBox="1">
            <a:spLocks/>
          </p:cNvSpPr>
          <p:nvPr/>
        </p:nvSpPr>
        <p:spPr>
          <a:xfrm>
            <a:off x="392082" y="1140923"/>
            <a:ext cx="7577419" cy="1430827"/>
          </a:xfrm>
          <a:prstGeom prst="rect">
            <a:avLst/>
          </a:prstGeom>
          <a:ln w="69850">
            <a:solidFill>
              <a:srgbClr val="7BCDC2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6000" dirty="0">
                <a:hlinkClick r:id="rId3"/>
              </a:rPr>
              <a:t>createai.microbit.org</a:t>
            </a:r>
            <a:endParaRPr lang="en-GB" sz="6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F142F8-7364-4A71-C774-1C5ED7F45E16}"/>
              </a:ext>
            </a:extLst>
          </p:cNvPr>
          <p:cNvSpPr txBox="1"/>
          <p:nvPr/>
        </p:nvSpPr>
        <p:spPr>
          <a:xfrm>
            <a:off x="338599" y="2823271"/>
            <a:ext cx="63234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Select ‘Import’ to open the hex file you saved at the end of the last lesson.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Your project file will start with "</a:t>
            </a:r>
            <a:r>
              <a:rPr lang="en-GB" dirty="0" err="1"/>
              <a:t>microbit</a:t>
            </a:r>
            <a:r>
              <a:rPr lang="en-GB" dirty="0"/>
              <a:t>-" and may have a number at the end, for example, "</a:t>
            </a:r>
            <a:r>
              <a:rPr lang="en-GB" dirty="0" err="1"/>
              <a:t>microbit</a:t>
            </a:r>
            <a:r>
              <a:rPr lang="en-GB" dirty="0"/>
              <a:t>-Hana(2).hex”.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66515" y="3035439"/>
            <a:ext cx="2143783" cy="761687"/>
          </a:xfrm>
          <a:prstGeom prst="rect">
            <a:avLst/>
          </a:prstGeom>
        </p:spPr>
      </p:pic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79E5E3B4-8510-C6AA-44DF-DA643708C181}"/>
              </a:ext>
            </a:extLst>
          </p:cNvPr>
          <p:cNvSpPr txBox="1">
            <a:spLocks/>
          </p:cNvSpPr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245" indent="-134620">
              <a:buClr>
                <a:srgbClr val="000000"/>
              </a:buClr>
              <a:buSzPts val="2800"/>
              <a:defRPr/>
            </a:pPr>
            <a:r>
              <a:rPr lang="en-GB" sz="2400">
                <a:solidFill>
                  <a:schemeClr val="tx1"/>
                </a:solidFill>
              </a:rPr>
              <a:t>Share</a:t>
            </a:r>
            <a:endParaRPr lang="en-GB" sz="2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83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84AA76C-F7C8-0A81-0D4B-B614968BE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8F97FAE-01DA-1A28-9AC9-BFFB18FC66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36AC592D-0A3C-C36F-F3A8-DEE135EE39D9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3F33E7-B7CF-50AB-E6AE-9611238B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Get ready to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662A83C-B8C1-399F-E94B-F0C07C3BD376}"/>
              </a:ext>
            </a:extLst>
          </p:cNvPr>
          <p:cNvSpPr txBox="1">
            <a:spLocks/>
          </p:cNvSpPr>
          <p:nvPr/>
        </p:nvSpPr>
        <p:spPr>
          <a:xfrm>
            <a:off x="279977" y="806561"/>
            <a:ext cx="5119017" cy="31913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1. Check your project has loaded.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2. Select ‘Train model’ to get to the testing model page again.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3. Select ‘Edit in </a:t>
            </a:r>
            <a:r>
              <a:rPr lang="en-GB" sz="2000" dirty="0" err="1"/>
              <a:t>MakeCode</a:t>
            </a:r>
            <a:r>
              <a:rPr lang="en-GB" sz="2000" dirty="0"/>
              <a:t>’ to load a special version of Microsoft </a:t>
            </a:r>
            <a:r>
              <a:rPr lang="en-GB" sz="2000" dirty="0" err="1"/>
              <a:t>MakeCode</a:t>
            </a:r>
            <a:r>
              <a:rPr lang="en-GB" sz="2000" dirty="0"/>
              <a:t> – see next slide for diagram.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 descr="Train model button ">
            <a:extLst>
              <a:ext uri="{FF2B5EF4-FFF2-40B4-BE49-F238E27FC236}">
                <a16:creationId xmlns:a16="http://schemas.microsoft.com/office/drawing/2014/main" id="{FCED4392-DA08-84EC-FFE5-CCFDA99E7A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57612" y="1800424"/>
            <a:ext cx="1652888" cy="662580"/>
          </a:xfrm>
          <a:prstGeom prst="rect">
            <a:avLst/>
          </a:prstGeom>
        </p:spPr>
      </p:pic>
      <p:pic>
        <p:nvPicPr>
          <p:cNvPr id="5" name="Picture 4" descr="Edit in MakeCode button ">
            <a:extLst>
              <a:ext uri="{FF2B5EF4-FFF2-40B4-BE49-F238E27FC236}">
                <a16:creationId xmlns:a16="http://schemas.microsoft.com/office/drawing/2014/main" id="{FF4927A9-85BE-BAB0-5A41-9AC9E803ED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662379" y="2936812"/>
            <a:ext cx="2879372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4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3EE549E-C3D0-66EB-4788-D5309A686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44F7DDA-1FF7-6780-EF70-74990F3BD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42B0D3F-D94A-4F49-CBAE-F302A5FCE279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A31F9D0-3ED2-74DC-C512-F2720CF59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6089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Microsoft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in </a:t>
            </a:r>
            <a:r>
              <a:rPr lang="en-GB" dirty="0" err="1">
                <a:solidFill>
                  <a:schemeClr val="dk1"/>
                </a:solidFill>
              </a:rPr>
              <a:t>CreateAI</a:t>
            </a:r>
            <a:endParaRPr lang="en-US" b="0" dirty="0">
              <a:solidFill>
                <a:schemeClr val="dk1"/>
              </a:solidFill>
            </a:endParaRPr>
          </a:p>
        </p:txBody>
      </p:sp>
      <p:pic>
        <p:nvPicPr>
          <p:cNvPr id="6" name="Picture 5" descr="Screenshot of the MakeCode Editor with labels for&#10;Toolbox&#10;Workspace&#10;Simulator&#10;Download button&#10;Back arrow to return to teating page in CreateAI (this is in the top left corner)">
            <a:extLst>
              <a:ext uri="{FF2B5EF4-FFF2-40B4-BE49-F238E27FC236}">
                <a16:creationId xmlns:a16="http://schemas.microsoft.com/office/drawing/2014/main" id="{F0E9E5E0-ECF0-A86F-323B-F5F9FE932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928049"/>
            <a:ext cx="7828844" cy="367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6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4B569B3-13F9-19F0-5780-13570C642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22A953D-4CA0-771D-4BC2-F11C92042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C37AC15-83C7-3FA5-A30A-D27A4002A5CD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4042B-8267-94E2-B68F-997D7A40F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6089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Use the simulator in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27F69D-3095-0CDA-7EE7-40691F7CE5AF}"/>
              </a:ext>
            </a:extLst>
          </p:cNvPr>
          <p:cNvSpPr txBox="1"/>
          <p:nvPr/>
        </p:nvSpPr>
        <p:spPr>
          <a:xfrm>
            <a:off x="348439" y="1449608"/>
            <a:ext cx="411429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Moving a </a:t>
            </a:r>
            <a:r>
              <a:rPr lang="en-GB" sz="1600" dirty="0" err="1"/>
              <a:t>micro:bit</a:t>
            </a:r>
            <a:r>
              <a:rPr lang="en-GB" sz="1600" dirty="0"/>
              <a:t> connected to </a:t>
            </a:r>
            <a:r>
              <a:rPr lang="en-GB" sz="1600" dirty="0" err="1"/>
              <a:t>CreateAI</a:t>
            </a:r>
            <a:r>
              <a:rPr lang="en-GB" sz="1600" dirty="0"/>
              <a:t> will not trigger actions while you are in </a:t>
            </a:r>
            <a:r>
              <a:rPr lang="en-GB" sz="1600" dirty="0" err="1"/>
              <a:t>MakeCode</a:t>
            </a:r>
            <a:r>
              <a:rPr lang="en-GB" sz="1600" dirty="0"/>
              <a:t>. </a:t>
            </a:r>
          </a:p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 do not need a connected </a:t>
            </a:r>
            <a:r>
              <a:rPr lang="en-GB" sz="1600" dirty="0" err="1"/>
              <a:t>micro:bit</a:t>
            </a:r>
            <a:r>
              <a:rPr lang="en-GB" sz="1600" dirty="0"/>
              <a:t> in this lesson.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 will use the drop-down menu on the simulator to test your code.</a:t>
            </a:r>
          </a:p>
          <a:p>
            <a:endParaRPr lang="en-US" dirty="0"/>
          </a:p>
        </p:txBody>
      </p:sp>
      <p:pic>
        <p:nvPicPr>
          <p:cNvPr id="4" name="Picture 3" descr="ML event: unknown - button in micro:bit simulator ">
            <a:extLst>
              <a:ext uri="{FF2B5EF4-FFF2-40B4-BE49-F238E27FC236}">
                <a16:creationId xmlns:a16="http://schemas.microsoft.com/office/drawing/2014/main" id="{69C6D99B-9D2C-933C-6A82-34329F979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735" y="889402"/>
            <a:ext cx="2965310" cy="3597322"/>
          </a:xfrm>
          <a:prstGeom prst="rect">
            <a:avLst/>
          </a:prstGeom>
        </p:spPr>
      </p:pic>
      <p:sp>
        <p:nvSpPr>
          <p:cNvPr id="5" name="Doughnut 4" descr="Code and use ">
            <a:extLst>
              <a:ext uri="{FF2B5EF4-FFF2-40B4-BE49-F238E27FC236}">
                <a16:creationId xmlns:a16="http://schemas.microsoft.com/office/drawing/2014/main" id="{060D9DC8-4E6E-BA33-3B03-5FEDC0568E2B}"/>
              </a:ext>
            </a:extLst>
          </p:cNvPr>
          <p:cNvSpPr/>
          <p:nvPr/>
        </p:nvSpPr>
        <p:spPr>
          <a:xfrm>
            <a:off x="4693314" y="3548332"/>
            <a:ext cx="3440151" cy="995265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979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FC8E6C2-7438-17FB-E348-B97FB099C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AB8787B-BADB-B09A-0786-3AC87826A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BFA7CFED-E75D-6A79-195B-E682FF5EB211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16138D-A209-CEB6-0566-A677EA4E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ML blocks in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CBDA706-C1C4-F175-107B-0312A1EEF6D3}"/>
              </a:ext>
            </a:extLst>
          </p:cNvPr>
          <p:cNvSpPr txBox="1">
            <a:spLocks/>
          </p:cNvSpPr>
          <p:nvPr/>
        </p:nvSpPr>
        <p:spPr>
          <a:xfrm>
            <a:off x="378141" y="981429"/>
            <a:ext cx="5186840" cy="35486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2000" dirty="0"/>
              <a:t>Step 4. You will see your ML blocks are automatically available in the workspace on the right.</a:t>
            </a:r>
          </a:p>
          <a:p>
            <a:pPr marL="139700">
              <a:lnSpc>
                <a:spcPct val="114999"/>
              </a:lnSpc>
            </a:pPr>
            <a:r>
              <a:rPr lang="en-GB" sz="2000" b="1" dirty="0"/>
              <a:t>Read your code aloud</a:t>
            </a:r>
            <a:r>
              <a:rPr lang="en-GB" sz="2000" dirty="0"/>
              <a:t>.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What do you think will happen on your </a:t>
            </a:r>
            <a:r>
              <a:rPr lang="en-GB" sz="2000" dirty="0" err="1"/>
              <a:t>micro:bit</a:t>
            </a:r>
            <a:r>
              <a:rPr lang="en-GB" sz="2000" dirty="0"/>
              <a:t> when this code is downloaded?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When my model detects… </a:t>
            </a:r>
          </a:p>
          <a:p>
            <a:pPr marL="139700">
              <a:lnSpc>
                <a:spcPct val="114999"/>
              </a:lnSpc>
            </a:pPr>
            <a:r>
              <a:rPr lang="en-GB" sz="2000" b="1" dirty="0"/>
              <a:t>then…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13" name="Picture 12" descr="MakeCode blocks: &#10;&#10;- on ML Action 1 start, show icon house&#10;- on ML Action 2 start, show icon duck&#10;- on ML Still start, show icon car &#10;">
            <a:extLst>
              <a:ext uri="{FF2B5EF4-FFF2-40B4-BE49-F238E27FC236}">
                <a16:creationId xmlns:a16="http://schemas.microsoft.com/office/drawing/2014/main" id="{F6022A9A-09A3-D048-CF56-9B242F1F14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3844" y="981429"/>
            <a:ext cx="1738396" cy="350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6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B781654-9830-4D5B-BFBD-7907AD500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AF0BEFB-719F-4077-3FCF-B40EE2A252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CE1C6C20-A742-7261-E895-30BDAFBCA79B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400DF6-5430-F12E-3BDB-F08ABD624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improving the project </a:t>
            </a:r>
            <a:br>
              <a:rPr lang="en-GB" dirty="0">
                <a:solidFill>
                  <a:schemeClr val="dk1"/>
                </a:solidFill>
              </a:rPr>
            </a:br>
            <a:r>
              <a:rPr lang="en-GB" dirty="0">
                <a:solidFill>
                  <a:schemeClr val="dk1"/>
                </a:solidFill>
              </a:rPr>
              <a:t>with sound blocks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44C9E0-075E-9B34-6858-5A6764BA9FE6}"/>
              </a:ext>
            </a:extLst>
          </p:cNvPr>
          <p:cNvSpPr txBox="1">
            <a:spLocks/>
          </p:cNvSpPr>
          <p:nvPr/>
        </p:nvSpPr>
        <p:spPr>
          <a:xfrm>
            <a:off x="470735" y="1347011"/>
            <a:ext cx="5759518" cy="2794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/>
              <a:t>You will be using the finished project on your </a:t>
            </a:r>
            <a:r>
              <a:rPr lang="en-GB" sz="1800" err="1"/>
              <a:t>micro:bits</a:t>
            </a:r>
            <a:r>
              <a:rPr lang="en-GB" sz="1800"/>
              <a:t>, moving around, away from your computer. </a:t>
            </a:r>
          </a:p>
          <a:p>
            <a:pPr marL="139700">
              <a:lnSpc>
                <a:spcPct val="114999"/>
              </a:lnSpc>
            </a:pPr>
            <a:endParaRPr lang="en-GB" sz="180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/>
              <a:t>Will it be easy to see what happens on the LED display when you are moving around?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180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/>
              <a:t>How could you improve this experience with sound?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FF3AEF-72DB-4F16-C976-4E6887D6C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633" y="2302808"/>
            <a:ext cx="11811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191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10131</TotalTime>
  <Words>702</Words>
  <Application>Microsoft Macintosh PowerPoint</Application>
  <PresentationFormat>On-screen Show (16:9)</PresentationFormat>
  <Paragraphs>111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Noto Sans Symbols</vt:lpstr>
      <vt:lpstr>Office Theme</vt:lpstr>
      <vt:lpstr>First lessons with micro:bit CreateAI  Lesson 5 Enhancing code with ML (machine learning)</vt:lpstr>
      <vt:lpstr>Learning objectives</vt:lpstr>
      <vt:lpstr>Share – lessons steps</vt:lpstr>
      <vt:lpstr>Create page 1</vt:lpstr>
      <vt:lpstr>Get ready to code</vt:lpstr>
      <vt:lpstr>Microsoft MakeCode in CreateAI</vt:lpstr>
      <vt:lpstr>Use the simulator in MakeCode</vt:lpstr>
      <vt:lpstr>Explore ML blocks in MakeCode</vt:lpstr>
      <vt:lpstr>Explore improving the project  with sound blocks</vt:lpstr>
      <vt:lpstr>Explore improving the project  with sound blocks continued</vt:lpstr>
      <vt:lpstr>Example of completed code</vt:lpstr>
      <vt:lpstr>Explore the simulator</vt:lpstr>
      <vt:lpstr>Save your work</vt:lpstr>
      <vt:lpstr>Think – reflect on your learning</vt:lpstr>
      <vt:lpstr>Share Look ahead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 Lesson 5 - Enhancing code with ML - slides</dc:title>
  <dc:subject/>
  <dc:creator>Micro:bit Educational Foundation</dc:creator>
  <cp:keywords/>
  <dc:description/>
  <cp:lastModifiedBy>Blathnaid Walsh-Heron</cp:lastModifiedBy>
  <cp:revision>272</cp:revision>
  <dcterms:modified xsi:type="dcterms:W3CDTF">2026-04-09T09:17:54Z</dcterms:modified>
  <cp:category/>
</cp:coreProperties>
</file>