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340" r:id="rId2"/>
    <p:sldId id="385" r:id="rId3"/>
    <p:sldId id="341" r:id="rId4"/>
    <p:sldId id="329" r:id="rId5"/>
    <p:sldId id="286" r:id="rId6"/>
    <p:sldId id="343" r:id="rId7"/>
    <p:sldId id="335" r:id="rId8"/>
    <p:sldId id="344" r:id="rId9"/>
    <p:sldId id="345" r:id="rId10"/>
    <p:sldId id="349" r:id="rId11"/>
    <p:sldId id="318" r:id="rId1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r:id="rId107" roundtripDataSignature="AMtx7mgTufnOQT0t3tEmu9RN0ayy1+g2TA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E45314-19CA-1C96-ECF4-679E454DD7E2}" name="Giles Booth" initials="GB" userId="DkjsOoBB7ZntIfVRIet7czmb3Fpeflgvpu+CJJzwRYk=" providerId="None"/>
  <p188:author id="{58F2BF18-B541-2123-2B05-9BC637B7B154}" name="Giles Booth" initials="GB" userId="S::giles@microbit.org::56a1ec5d-ec88-44ef-8e12-a07e6ae06659" providerId="AD"/>
  <p188:author id="{0D25CA23-4FBD-179D-131E-3FA36E6C75A5}" name="Corey Rogers" initials="CR" userId="7RzU5Q6VJGF/i3l9MGdG3CvbLgasbZPao2hiEiIxdvY=" providerId="None"/>
  <p188:author id="{52F4FB32-BC52-F9D5-C44C-C7046248D1A5}" name="Anna Smirnova" initials="AS" userId="S::anna@microbit.org::b826b48b-1e60-4518-ae0b-a6b9e903ff4a" providerId="AD"/>
  <p188:author id="{FDC99D33-660F-D955-BE79-2C184C082B60}" name="Lorna Gibson" initials="LG" userId="abHls9bFVTvB6wxe4dwyfuBBFfmAAfKnMgk0g2iwOrY=" providerId="None"/>
  <p188:author id="{957CA570-AA26-7BCF-477B-FD2358502A6F}" name="Blathnaid Walsh-Heron" initials="BH" userId="S::blathnaid@microbit.org::e161788e-f9c9-48b7-8b0b-8eaf8bce30cf" providerId="AD"/>
  <p188:author id="{14A85AA7-3D86-89D0-6AE7-1306652E92E4}" name="Emma Posey" initials="EP" userId="aLn8ri3Cis4UPg9Cz2/1OqjjWJ+L2gJAt/4uZUBHKM0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CDC2"/>
    <a:srgbClr val="CC0364"/>
    <a:srgbClr val="2A92D7"/>
    <a:srgbClr val="00A100"/>
    <a:srgbClr val="E7645C"/>
    <a:srgbClr val="6C4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61"/>
    <p:restoredTop sz="86652"/>
  </p:normalViewPr>
  <p:slideViewPr>
    <p:cSldViewPr snapToGrid="0">
      <p:cViewPr varScale="1">
        <p:scale>
          <a:sx n="185" d="100"/>
          <a:sy n="185" d="100"/>
        </p:scale>
        <p:origin x="824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09" Type="http://schemas.openxmlformats.org/officeDocument/2006/relationships/viewProps" Target="viewProps.xml"/><Relationship Id="rId3" Type="http://schemas.openxmlformats.org/officeDocument/2006/relationships/slide" Target="slides/slide2.xml"/><Relationship Id="rId112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08" Type="http://schemas.openxmlformats.org/officeDocument/2006/relationships/presProps" Target="presProps.xml"/><Relationship Id="rId2" Type="http://schemas.openxmlformats.org/officeDocument/2006/relationships/slide" Target="slides/slide1.xml"/><Relationship Id="rId107" Type="http://customschemas.google.com/relationships/presentationmetadata" Target="metadata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110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AA7FD95F-D01C-F799-8E3B-6AB892A91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845556D3-A29C-D3D5-7360-3DC1EE8FD7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23412330-EB68-BB63-EFE3-081B43C8CC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licence. 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F6333B4B-B0DF-B1BF-2245-F4DAF3944CE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32448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477F31C1-68BE-E283-994B-9CB9FEE02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48380D4F-BE20-5763-21B9-2664393D70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A6C14011-04DB-5A6C-0436-3C35CF80A66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259E572B-4F97-2D24-E968-6D4A64F0B98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5131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BAE934C9-B1B0-08DA-F226-CDF4A54DB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9C67E055-8270-9BCD-E243-790AB482DF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2E13C5BE-90AC-D221-0493-36590B48C9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FCC7D9D5-B834-BF14-31C8-1541D97F7D0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3680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>
          <a:extLst>
            <a:ext uri="{FF2B5EF4-FFF2-40B4-BE49-F238E27FC236}">
              <a16:creationId xmlns:a16="http://schemas.microsoft.com/office/drawing/2014/main" id="{7C51A36B-AE9C-4650-355B-3AB16C0F1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196650E4-7A33-ADF2-184C-F904ABC06F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Optional slide – can be used instead of video.</a:t>
            </a:r>
          </a:p>
        </p:txBody>
      </p:sp>
      <p:sp>
        <p:nvSpPr>
          <p:cNvPr id="121" name="Google Shape;121;p6:notes">
            <a:extLst>
              <a:ext uri="{FF2B5EF4-FFF2-40B4-BE49-F238E27FC236}">
                <a16:creationId xmlns:a16="http://schemas.microsoft.com/office/drawing/2014/main" id="{2D7905BB-58AA-20B0-DB31-B7B9C8D06D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41692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C650189F-98DD-626D-01F0-8C2F398ED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EF5734B2-A7E4-5BDC-FBD8-7A8E81057F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3B8C761D-7B58-EEF2-5022-57F8195C47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508A015E-6810-AE7E-CA43-7701E34BE02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7725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18E777E-939D-CB4D-7882-D5E747F0C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5410E9A1-50AE-2A1E-4ED1-8094645F6A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3784F6C-3828-1950-2390-3316A38702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8922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76BF6FA-B6D4-58CD-B92F-8E6A3D49C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08D10A5-C73D-F3AC-E6E2-BEF0E93F91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12C473A-8D2A-9E90-AB28-B4589C14A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67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E5FE14DA-B27C-7C45-C857-F98FEB261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EB98135-C204-3704-8575-DC52586BDD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D24C2D6-714B-1690-8D19-96DF7AF6AF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89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7823080A-B44C-E4B4-A7F7-7FDEB4567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4C3F6CD6-07DD-493B-D4C6-1ABE1381E9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92580938-8BFD-891F-06B1-E992971E59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158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47E7C81A-8585-E61E-DFFE-ED12D450E5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15BA79A0-8853-7786-397F-088EEA718B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67FF282-0296-839C-7E77-BD52BCB3CC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582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B04752B7-93AE-7B89-94B6-14C01852B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E8F15046-8CE7-41D4-F9A3-B7ABCAD2F1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D4001BD8-E61A-AC37-3B09-2B56C83F8F9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840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5" name="Google Shape;15;p18"/>
          <p:cNvSpPr txBox="1"/>
          <p:nvPr/>
        </p:nvSpPr>
        <p:spPr>
          <a:xfrm>
            <a:off x="311700" y="1260000"/>
            <a:ext cx="85206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368975" y="1072625"/>
            <a:ext cx="4113000" cy="33519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4668100" y="1081225"/>
            <a:ext cx="4116000" cy="33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626" y="0"/>
            <a:ext cx="2366698" cy="7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4_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First lessons with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CreateAI</a:t>
            </a:r>
            <a:endParaRPr sz="1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4_Title Only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| First lessons with </a:t>
            </a:r>
            <a:r>
              <a:rPr lang="en-GB" sz="1000" b="1" dirty="0" err="1">
                <a:solidFill>
                  <a:schemeClr val="lt1"/>
                </a:solidFill>
              </a:rPr>
              <a:t>micro:bit</a:t>
            </a:r>
            <a:r>
              <a:rPr lang="en-GB" sz="1000" b="1" dirty="0">
                <a:solidFill>
                  <a:schemeClr val="lt1"/>
                </a:solidFill>
              </a:rPr>
              <a:t> </a:t>
            </a:r>
            <a:r>
              <a:rPr lang="en-GB" sz="1000" b="1" dirty="0" err="1">
                <a:solidFill>
                  <a:schemeClr val="lt1"/>
                </a:solidFill>
              </a:rPr>
              <a:t>CreateAI</a:t>
            </a:r>
            <a:endParaRPr sz="1000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360000" y="720575"/>
            <a:ext cx="4122000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048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2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4pPr>
            <a:lvl5pPr marL="2286000" lvl="4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5pPr>
            <a:lvl6pPr marL="2743200" lvl="5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4663100" y="720575"/>
            <a:ext cx="4120800" cy="37038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4_Title Only_2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4784400"/>
            <a:ext cx="9144000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4651" y="0"/>
            <a:ext cx="2366700" cy="72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360000" y="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24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368975" y="4788250"/>
            <a:ext cx="6982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000" b="1">
                <a:solidFill>
                  <a:schemeClr val="lt1"/>
                </a:solidFill>
              </a:rPr>
              <a:t>micro:bit | First lessons with CreateAI</a:t>
            </a:r>
            <a:endParaRPr sz="1000" b="1">
              <a:solidFill>
                <a:schemeClr val="lt1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360000" y="360000"/>
            <a:ext cx="69912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8423994" y="4784400"/>
            <a:ext cx="3600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hyperlink" Target="https://creativecommons.org/licenses/by-sa/4.0/" TargetMode="External"/><Relationship Id="rId4" Type="http://schemas.openxmlformats.org/officeDocument/2006/relationships/hyperlink" Target="https://microbit.org/teach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eai.microbit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D0F23268-C302-B9D7-3FF6-6007FEEF4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logo">
            <a:extLst>
              <a:ext uri="{FF2B5EF4-FFF2-40B4-BE49-F238E27FC236}">
                <a16:creationId xmlns:a16="http://schemas.microsoft.com/office/drawing/2014/main" id="{B8AC2853-BA1C-7049-BCBC-8DE1660B4259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8961" y="52125"/>
            <a:ext cx="1361225" cy="80697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9669FEFF-D906-F633-3E65-9C87715632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82044" y="979500"/>
            <a:ext cx="4901956" cy="24818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1800" b="0" dirty="0">
                <a:solidFill>
                  <a:srgbClr val="00A000"/>
                </a:solidFill>
              </a:rPr>
              <a:t>First lessons with </a:t>
            </a:r>
            <a:r>
              <a:rPr lang="en-GB" sz="1800" b="0" dirty="0" err="1">
                <a:solidFill>
                  <a:srgbClr val="00A000"/>
                </a:solidFill>
              </a:rPr>
              <a:t>micro:bit</a:t>
            </a:r>
            <a:r>
              <a:rPr lang="en-GB" sz="1800" b="0" dirty="0">
                <a:solidFill>
                  <a:srgbClr val="00A000"/>
                </a:solidFill>
              </a:rPr>
              <a:t> </a:t>
            </a:r>
            <a:r>
              <a:rPr lang="en-GB" sz="1800" b="0" dirty="0" err="1">
                <a:solidFill>
                  <a:srgbClr val="00A000"/>
                </a:solidFill>
              </a:rPr>
              <a:t>CreateAI</a:t>
            </a:r>
            <a:br>
              <a:rPr lang="en-GB" sz="1800" b="0" dirty="0">
                <a:solidFill>
                  <a:srgbClr val="00A000"/>
                </a:solidFill>
              </a:rPr>
            </a:br>
            <a:br>
              <a:rPr lang="en-GB" sz="2400" dirty="0"/>
            </a:br>
            <a:r>
              <a:rPr lang="en-GB" sz="2400" b="0" dirty="0"/>
              <a:t>Lesson 6</a:t>
            </a:r>
            <a:br>
              <a:rPr lang="en-GB" sz="3600" dirty="0"/>
            </a:br>
            <a:r>
              <a:rPr lang="en-GB" sz="3600" dirty="0"/>
              <a:t>Evaluating an AI system</a:t>
            </a:r>
            <a:endParaRPr dirty="0"/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0C48EE70-3C77-0368-EBF2-49F4E6F438C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89831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A610920B-E88C-5A71-E0D4-DBE6C9B39614}"/>
              </a:ext>
            </a:extLst>
          </p:cNvPr>
          <p:cNvSpPr txBox="1"/>
          <p:nvPr/>
        </p:nvSpPr>
        <p:spPr>
          <a:xfrm>
            <a:off x="4668000" y="3812485"/>
            <a:ext cx="411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lvl="0">
              <a:buSzPts val="800"/>
            </a:pPr>
            <a:r>
              <a:rPr lang="en-GB" sz="1000" dirty="0"/>
              <a:t>Updated April 2026. Visit </a:t>
            </a:r>
            <a:r>
              <a:rPr lang="en-GB" sz="1000" dirty="0">
                <a:hlinkClick r:id="rId4"/>
              </a:rPr>
              <a:t>https://microbit.org/teach/</a:t>
            </a:r>
            <a:r>
              <a:rPr lang="en-GB" sz="1000" dirty="0"/>
              <a:t> for the most up-to-date resources.</a:t>
            </a:r>
          </a:p>
          <a:p>
            <a:pPr lvl="0">
              <a:buSzPts val="800"/>
            </a:pPr>
            <a:endParaRPr lang="en-GB"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SzPts val="800"/>
            </a:pP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sz="1000" b="0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sz="1000" b="0" i="0" u="sng" strike="noStrike" cap="none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Creative Commons Attribution-ShareAlike 4.0 International (CC BY-SA 4.0)</a:t>
            </a:r>
            <a:r>
              <a:rPr lang="en-GB" sz="1000" b="0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0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C22783-9FBC-45AF-6D17-C21D72EBB3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6" y="1047331"/>
            <a:ext cx="3480353" cy="261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42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B7C4E116-0B80-41A5-C35E-5F53BFA83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035523EF-5436-C5E1-7145-B5DCE8952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80661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Reflect on your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learning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A756BAB-DB7D-09B1-0FB8-35E9985FD4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54CCBC54-BD2F-213D-B6DE-28EE15A39B0C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3874DBD4-62DD-AE54-ED1A-B75C8394DC5C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2400">
              <a:solidFill>
                <a:schemeClr val="tx1"/>
              </a:solidFill>
            </a:endParaRPr>
          </a:p>
        </p:txBody>
      </p:sp>
      <p:grpSp>
        <p:nvGrpSpPr>
          <p:cNvPr id="7" name="Google Shape;76;p2">
            <a:extLst>
              <a:ext uri="{FF2B5EF4-FFF2-40B4-BE49-F238E27FC236}">
                <a16:creationId xmlns:a16="http://schemas.microsoft.com/office/drawing/2014/main" id="{FCC2927A-8ED4-A605-EFA5-AB0333182C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78141" y="1343551"/>
            <a:ext cx="4945031" cy="900000"/>
            <a:chOff x="362725" y="2121750"/>
            <a:chExt cx="4122000" cy="900000"/>
          </a:xfrm>
          <a:solidFill>
            <a:srgbClr val="00A100"/>
          </a:solidFill>
        </p:grpSpPr>
        <p:sp>
          <p:nvSpPr>
            <p:cNvPr id="8" name="Google Shape;77;p2">
              <a:extLst>
                <a:ext uri="{FF2B5EF4-FFF2-40B4-BE49-F238E27FC236}">
                  <a16:creationId xmlns:a16="http://schemas.microsoft.com/office/drawing/2014/main" id="{DF669F6D-B599-9E33-B021-F7ED5CD901B8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grp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can evaluate my ML (machine learning) model and code running on a micro:bit using live data from different people.</a:t>
              </a:r>
              <a:endParaRPr lang="en-GB" dirty="0">
                <a:solidFill>
                  <a:schemeClr val="bg1"/>
                </a:solidFill>
              </a:endParaRPr>
            </a:p>
          </p:txBody>
        </p:sp>
        <p:pic>
          <p:nvPicPr>
            <p:cNvPr id="9" name="Google Shape;78;p2">
              <a:extLst>
                <a:ext uri="{FF2B5EF4-FFF2-40B4-BE49-F238E27FC236}">
                  <a16:creationId xmlns:a16="http://schemas.microsoft.com/office/drawing/2014/main" id="{A98653BF-F39C-D005-9698-CAE6CFAC67C7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2724" y="2268474"/>
              <a:ext cx="540000" cy="592258"/>
            </a:xfrm>
            <a:prstGeom prst="rect">
              <a:avLst/>
            </a:prstGeom>
            <a:grpFill/>
            <a:ln>
              <a:noFill/>
            </a:ln>
          </p:spPr>
        </p:pic>
      </p:grpSp>
      <p:grpSp>
        <p:nvGrpSpPr>
          <p:cNvPr id="4" name="Google Shape;71;p2">
            <a:extLst>
              <a:ext uri="{FF2B5EF4-FFF2-40B4-BE49-F238E27FC236}">
                <a16:creationId xmlns:a16="http://schemas.microsoft.com/office/drawing/2014/main" id="{C789A2AA-8FD9-E920-4E8B-F789E04AC3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78141" y="2385300"/>
            <a:ext cx="4945031" cy="1016349"/>
            <a:chOff x="360000" y="2121749"/>
            <a:chExt cx="4122000" cy="1016349"/>
          </a:xfrm>
          <a:solidFill>
            <a:srgbClr val="00A100"/>
          </a:solidFill>
        </p:grpSpPr>
        <p:sp>
          <p:nvSpPr>
            <p:cNvPr id="5" name="Google Shape;72;p2">
              <a:extLst>
                <a:ext uri="{FF2B5EF4-FFF2-40B4-BE49-F238E27FC236}">
                  <a16:creationId xmlns:a16="http://schemas.microsoft.com/office/drawing/2014/main" id="{0DE4EEC1-C2CB-3A86-1278-38E3B70DE7B5}"/>
                </a:ext>
              </a:extLst>
            </p:cNvPr>
            <p:cNvSpPr/>
            <p:nvPr/>
          </p:nvSpPr>
          <p:spPr>
            <a:xfrm>
              <a:off x="360000" y="2121749"/>
              <a:ext cx="4122000" cy="1016349"/>
            </a:xfrm>
            <a:prstGeom prst="roundRect">
              <a:avLst>
                <a:gd name="adj" fmla="val 9134"/>
              </a:avLst>
            </a:prstGeom>
            <a:grp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00000" tIns="108000" rIns="180000" bIns="108000" anchor="ctr" anchorCtr="0">
              <a:no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 can discuss how to make my ML model more robust by adding more data from different people.</a:t>
              </a:r>
              <a:endParaRPr sz="14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6" name="Google Shape;73;p2">
              <a:extLst>
                <a:ext uri="{FF2B5EF4-FFF2-40B4-BE49-F238E27FC236}">
                  <a16:creationId xmlns:a16="http://schemas.microsoft.com/office/drawing/2014/main" id="{E94F8902-0C15-F59F-3331-BD18F91510AA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grp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049B33D8-C92C-AE8E-D458-4C364BE760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878860" y="1252972"/>
            <a:ext cx="2689200" cy="2192871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72;p2">
            <a:extLst>
              <a:ext uri="{FF2B5EF4-FFF2-40B4-BE49-F238E27FC236}">
                <a16:creationId xmlns:a16="http://schemas.microsoft.com/office/drawing/2014/main" id="{5EC7DC34-0CEC-0DAF-FC24-96178BA7AFBD}"/>
              </a:ext>
            </a:extLst>
          </p:cNvPr>
          <p:cNvSpPr/>
          <p:nvPr/>
        </p:nvSpPr>
        <p:spPr>
          <a:xfrm>
            <a:off x="378141" y="3555519"/>
            <a:ext cx="4945031" cy="1016349"/>
          </a:xfrm>
          <a:prstGeom prst="roundRect">
            <a:avLst>
              <a:gd name="adj" fmla="val 9134"/>
            </a:avLst>
          </a:prstGeom>
          <a:solidFill>
            <a:srgbClr val="00A100"/>
          </a:solidFill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I understand that my project is an AI system that includes software, data, and hardware.</a:t>
            </a:r>
          </a:p>
        </p:txBody>
      </p:sp>
      <p:pic>
        <p:nvPicPr>
          <p:cNvPr id="15" name="Google Shape;73;p2">
            <a:extLst>
              <a:ext uri="{FF2B5EF4-FFF2-40B4-BE49-F238E27FC236}">
                <a16:creationId xmlns:a16="http://schemas.microsoft.com/office/drawing/2014/main" id="{BD168B42-FDA4-38D0-FCAB-23A4284DB5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081" y="3709389"/>
            <a:ext cx="647821" cy="592258"/>
          </a:xfrm>
          <a:prstGeom prst="rect">
            <a:avLst/>
          </a:prstGeom>
          <a:solidFill>
            <a:srgbClr val="00A100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0024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D87AB9D3-FB8C-FD0F-D75E-A61648B45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B4DF05-9ED7-E04E-71FA-99C5BE6D2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A1D07D6-2449-2BE8-0296-40293084B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0079FBF8-3517-E2C3-6CFE-28CC7191FC9E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48BBE790-69D6-050D-E04D-E529079ADBD2}"/>
              </a:ext>
            </a:extLst>
          </p:cNvPr>
          <p:cNvSpPr/>
          <p:nvPr/>
        </p:nvSpPr>
        <p:spPr>
          <a:xfrm>
            <a:off x="1670539" y="204981"/>
            <a:ext cx="4162999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1335C4A-C489-9603-E4C7-C27D3605E201}"/>
              </a:ext>
            </a:extLst>
          </p:cNvPr>
          <p:cNvSpPr txBox="1">
            <a:spLocks/>
          </p:cNvSpPr>
          <p:nvPr/>
        </p:nvSpPr>
        <p:spPr>
          <a:xfrm>
            <a:off x="299228" y="1305068"/>
            <a:ext cx="4541713" cy="72000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In the next lesson, you will be strengthening your model. </a:t>
            </a: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B21C9121-3BAF-1F6B-FB82-CD97282C9AA9}"/>
              </a:ext>
            </a:extLst>
          </p:cNvPr>
          <p:cNvSpPr/>
          <p:nvPr/>
        </p:nvSpPr>
        <p:spPr>
          <a:xfrm>
            <a:off x="509453" y="2494114"/>
            <a:ext cx="111530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 dirty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 dirty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3669EE6-235C-8815-A38A-76CFD1F64C80}"/>
              </a:ext>
            </a:extLst>
          </p:cNvPr>
          <p:cNvSpPr txBox="1">
            <a:spLocks/>
          </p:cNvSpPr>
          <p:nvPr/>
        </p:nvSpPr>
        <p:spPr>
          <a:xfrm>
            <a:off x="378140" y="3208231"/>
            <a:ext cx="4541713" cy="112380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endParaRPr lang="en-GB" sz="1600" dirty="0"/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From discussions today, have you any ideas for how to do this? 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24BBFC91-A42F-3415-5D21-A63351804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5448313" y="1287908"/>
            <a:ext cx="2689200" cy="219228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029C576-A56F-4B15-C596-54B32861F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0" y="2547494"/>
            <a:ext cx="1193721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02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>
          <a:extLst>
            <a:ext uri="{FF2B5EF4-FFF2-40B4-BE49-F238E27FC236}">
              <a16:creationId xmlns:a16="http://schemas.microsoft.com/office/drawing/2014/main" id="{3EB21349-655C-9C22-2ACC-DA420EAA2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4">
            <a:extLst>
              <a:ext uri="{FF2B5EF4-FFF2-40B4-BE49-F238E27FC236}">
                <a16:creationId xmlns:a16="http://schemas.microsoft.com/office/drawing/2014/main" id="{E11F2646-A1DC-D097-015C-B3369D7F51D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49948" y="94150"/>
            <a:ext cx="5554800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AI systems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26" name="Google Shape;126;p14">
            <a:extLst>
              <a:ext uri="{FF2B5EF4-FFF2-40B4-BE49-F238E27FC236}">
                <a16:creationId xmlns:a16="http://schemas.microsoft.com/office/drawing/2014/main" id="{86DA476E-D73A-F812-BD84-986F4E6F3D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58775" y="794503"/>
            <a:ext cx="4635894" cy="37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1800" dirty="0">
                <a:solidFill>
                  <a:srgbClr val="000000"/>
                </a:solidFill>
              </a:rPr>
              <a:t>An </a:t>
            </a:r>
            <a:r>
              <a:rPr lang="en-GB" sz="1800" b="1" dirty="0">
                <a:solidFill>
                  <a:srgbClr val="000000"/>
                </a:solidFill>
              </a:rPr>
              <a:t>AI system </a:t>
            </a:r>
            <a:r>
              <a:rPr lang="en-GB" sz="1800" dirty="0">
                <a:solidFill>
                  <a:srgbClr val="000000"/>
                </a:solidFill>
              </a:rPr>
              <a:t>is a collection of technologies – </a:t>
            </a:r>
            <a:r>
              <a:rPr lang="en-GB" sz="1800" dirty="0"/>
              <a:t>software, data, and hardware – that work together using AI to generate outputs.</a:t>
            </a:r>
          </a:p>
          <a:p>
            <a:pPr marL="0" indent="0">
              <a:lnSpc>
                <a:spcPct val="114999"/>
              </a:lnSpc>
              <a:buNone/>
            </a:pPr>
            <a:endParaRPr lang="en-GB" sz="1800" dirty="0"/>
          </a:p>
          <a:p>
            <a:pPr marL="0" indent="0">
              <a:lnSpc>
                <a:spcPct val="114999"/>
              </a:lnSpc>
              <a:buNone/>
            </a:pPr>
            <a:r>
              <a:rPr lang="en-GB" sz="1800" dirty="0"/>
              <a:t>Software – </a:t>
            </a:r>
            <a:r>
              <a:rPr lang="en-GB" sz="1800" dirty="0" err="1"/>
              <a:t>CreateAI</a:t>
            </a:r>
            <a:r>
              <a:rPr lang="en-GB" sz="1800" dirty="0"/>
              <a:t> and </a:t>
            </a:r>
            <a:r>
              <a:rPr lang="en-GB" sz="1800" dirty="0" err="1"/>
              <a:t>MakeCode</a:t>
            </a:r>
            <a:endParaRPr lang="en-GB" sz="1800" dirty="0"/>
          </a:p>
          <a:p>
            <a:pPr marL="0" indent="0">
              <a:lnSpc>
                <a:spcPct val="114999"/>
              </a:lnSpc>
              <a:buNone/>
            </a:pPr>
            <a:r>
              <a:rPr lang="en-GB" sz="1800" dirty="0"/>
              <a:t>Data – your movement data that’s been used to train the model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1800" dirty="0"/>
              <a:t>Hardware – your </a:t>
            </a:r>
            <a:r>
              <a:rPr lang="en-GB" sz="1800" dirty="0" err="1"/>
              <a:t>micro:bit</a:t>
            </a:r>
            <a:endParaRPr lang="en-GB" sz="1800" dirty="0"/>
          </a:p>
          <a:p>
            <a:pPr marL="0" indent="0">
              <a:lnSpc>
                <a:spcPct val="114999"/>
              </a:lnSpc>
              <a:spcAft>
                <a:spcPts val="200"/>
              </a:spcAft>
              <a:buNone/>
            </a:pPr>
            <a:endParaRPr lang="en-GB" dirty="0"/>
          </a:p>
          <a:p>
            <a:pPr marL="0" indent="0">
              <a:lnSpc>
                <a:spcPct val="114999"/>
              </a:lnSpc>
              <a:spcAft>
                <a:spcPts val="200"/>
              </a:spcAft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A1514E9-B565-384C-D52B-68AF77773C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8775" y="147530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4" name="Google Shape;93;p4">
            <a:extLst>
              <a:ext uri="{FF2B5EF4-FFF2-40B4-BE49-F238E27FC236}">
                <a16:creationId xmlns:a16="http://schemas.microsoft.com/office/drawing/2014/main" id="{906B7216-96C7-127A-D961-6DD0F62FF217}"/>
              </a:ext>
            </a:extLst>
          </p:cNvPr>
          <p:cNvSpPr/>
          <p:nvPr/>
        </p:nvSpPr>
        <p:spPr>
          <a:xfrm>
            <a:off x="450655" y="106193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Recap</a:t>
            </a:r>
            <a:endParaRPr sz="24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6B1B2B-03FD-E552-D228-5B3C2FF90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1529" y="719125"/>
            <a:ext cx="4602851" cy="345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394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EB4B5F48-CB38-8C71-AAFE-B69B7EA03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5BE2C10-C66E-7798-9A72-F563E076F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D851F46C-8F12-4D3F-DB38-39D56BDBAFAD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B90F984B-C0A7-0AFB-DC02-6A286B4B5B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70539" y="198284"/>
            <a:ext cx="4029666" cy="7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77" name="Google Shape;77;p2">
            <a:extLst>
              <a:ext uri="{FF2B5EF4-FFF2-40B4-BE49-F238E27FC236}">
                <a16:creationId xmlns:a16="http://schemas.microsoft.com/office/drawing/2014/main" id="{32995B01-EF7C-D8F5-83C4-052C85B5E8F1}"/>
              </a:ext>
            </a:extLst>
          </p:cNvPr>
          <p:cNvSpPr/>
          <p:nvPr/>
        </p:nvSpPr>
        <p:spPr>
          <a:xfrm>
            <a:off x="288563" y="1138033"/>
            <a:ext cx="4945031" cy="9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b="1" dirty="0">
                <a:solidFill>
                  <a:schemeClr val="dk1"/>
                </a:solidFill>
              </a:rPr>
              <a:t>I can evaluate my ML (machine learning) model and code running on a micro:bit using live data from different people.</a:t>
            </a:r>
            <a:endParaRPr lang="en-GB" dirty="0">
              <a:solidFill>
                <a:schemeClr val="dk1"/>
              </a:solidFill>
            </a:endParaRPr>
          </a:p>
        </p:txBody>
      </p:sp>
      <p:sp>
        <p:nvSpPr>
          <p:cNvPr id="72" name="Google Shape;72;p2">
            <a:extLst>
              <a:ext uri="{FF2B5EF4-FFF2-40B4-BE49-F238E27FC236}">
                <a16:creationId xmlns:a16="http://schemas.microsoft.com/office/drawing/2014/main" id="{C4DFEDCA-4ADF-D9C6-5F20-D032A326DBB0}"/>
              </a:ext>
            </a:extLst>
          </p:cNvPr>
          <p:cNvSpPr/>
          <p:nvPr/>
        </p:nvSpPr>
        <p:spPr>
          <a:xfrm>
            <a:off x="288563" y="2189249"/>
            <a:ext cx="4945031" cy="1016349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b="1" dirty="0">
                <a:solidFill>
                  <a:schemeClr val="dk1"/>
                </a:solidFill>
              </a:rPr>
              <a:t>I can discuss how to make my ML model more robust by adding more data from different people.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2;p2">
            <a:extLst>
              <a:ext uri="{FF2B5EF4-FFF2-40B4-BE49-F238E27FC236}">
                <a16:creationId xmlns:a16="http://schemas.microsoft.com/office/drawing/2014/main" id="{D43A4439-D1AF-64E4-50C8-40FCCEC0F00B}"/>
              </a:ext>
            </a:extLst>
          </p:cNvPr>
          <p:cNvSpPr/>
          <p:nvPr/>
        </p:nvSpPr>
        <p:spPr>
          <a:xfrm>
            <a:off x="288563" y="3337879"/>
            <a:ext cx="4945031" cy="1016349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00000" tIns="108000" rIns="180000" bIns="108000" anchor="ctr" anchorCtr="0">
            <a:noAutofit/>
          </a:bodyPr>
          <a:lstStyle/>
          <a:p>
            <a:r>
              <a:rPr lang="en-GB" b="1" dirty="0">
                <a:solidFill>
                  <a:schemeClr val="dk1"/>
                </a:solidFill>
              </a:rPr>
              <a:t>I understand that my project is an AI system that includes software, data and hardware.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BD579EA4-F2F7-F47F-7536-ECFD5D26DD1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25084" y="1475312"/>
            <a:ext cx="2689200" cy="2192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78;p2">
            <a:extLst>
              <a:ext uri="{FF2B5EF4-FFF2-40B4-BE49-F238E27FC236}">
                <a16:creationId xmlns:a16="http://schemas.microsoft.com/office/drawing/2014/main" id="{A6FF7214-6CEC-38BB-9286-9FF35D3E8EF2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20" t="-1512" r="-1514"/>
          <a:stretch/>
        </p:blipFill>
        <p:spPr>
          <a:xfrm>
            <a:off x="504503" y="1284757"/>
            <a:ext cx="540936" cy="592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8;p2">
            <a:extLst>
              <a:ext uri="{FF2B5EF4-FFF2-40B4-BE49-F238E27FC236}">
                <a16:creationId xmlns:a16="http://schemas.microsoft.com/office/drawing/2014/main" id="{6B284911-0488-1067-4200-2732CE24FE65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20" t="-1512" r="-1514"/>
          <a:stretch/>
        </p:blipFill>
        <p:spPr>
          <a:xfrm>
            <a:off x="503275" y="2391827"/>
            <a:ext cx="540936" cy="59225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78;p2">
            <a:extLst>
              <a:ext uri="{FF2B5EF4-FFF2-40B4-BE49-F238E27FC236}">
                <a16:creationId xmlns:a16="http://schemas.microsoft.com/office/drawing/2014/main" id="{4DA4D192-1C93-6222-2E3E-AED8A1B4592C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20" t="-1512" r="-1514"/>
          <a:stretch/>
        </p:blipFill>
        <p:spPr>
          <a:xfrm>
            <a:off x="512900" y="3549925"/>
            <a:ext cx="540936" cy="5922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0748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8BFBF3D1-9E41-0A70-3A33-0EDE4739D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C630A5F-F709-CB81-E1C8-2DF8E3320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-720000"/>
            <a:ext cx="5554800" cy="720000"/>
          </a:xfrm>
        </p:spPr>
        <p:txBody>
          <a:bodyPr spcFirstLastPara="1" wrap="square" lIns="0" tIns="180000" rIns="0" bIns="18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– lessons steps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311699D-6D0B-5020-6F5F-C93DCB950B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71700E78-FC0D-2F72-7FAE-6FCCE55FDC83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00DC498-C7D7-EAD5-AC23-4B9D96F5A85D}"/>
              </a:ext>
            </a:extLst>
          </p:cNvPr>
          <p:cNvSpPr txBox="1">
            <a:spLocks/>
          </p:cNvSpPr>
          <p:nvPr/>
        </p:nvSpPr>
        <p:spPr>
          <a:xfrm>
            <a:off x="279978" y="679684"/>
            <a:ext cx="8584043" cy="103339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228600" indent="-139700"/>
            <a:endParaRPr lang="en-GB" sz="1600" dirty="0"/>
          </a:p>
          <a:p>
            <a:pPr marL="139700">
              <a:lnSpc>
                <a:spcPct val="114999"/>
              </a:lnSpc>
            </a:pPr>
            <a:r>
              <a:rPr lang="en-GB" sz="2000" b="1" dirty="0"/>
              <a:t>We will complete this step in this lesson.</a:t>
            </a: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2" name="Picture 1" descr="Code and use ">
            <a:extLst>
              <a:ext uri="{FF2B5EF4-FFF2-40B4-BE49-F238E27FC236}">
                <a16:creationId xmlns:a16="http://schemas.microsoft.com/office/drawing/2014/main" id="{454C2419-08E8-B485-0974-204773FFF45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6229" y="2223261"/>
            <a:ext cx="7772400" cy="1700586"/>
          </a:xfrm>
          <a:prstGeom prst="rect">
            <a:avLst/>
          </a:prstGeom>
        </p:spPr>
      </p:pic>
      <p:sp>
        <p:nvSpPr>
          <p:cNvPr id="5" name="Doughnut 4" descr="Code and use ">
            <a:extLst>
              <a:ext uri="{FF2B5EF4-FFF2-40B4-BE49-F238E27FC236}">
                <a16:creationId xmlns:a16="http://schemas.microsoft.com/office/drawing/2014/main" id="{A50FB956-AA63-980B-BAF0-A0914AC4E329}"/>
              </a:ext>
            </a:extLst>
          </p:cNvPr>
          <p:cNvSpPr/>
          <p:nvPr/>
        </p:nvSpPr>
        <p:spPr>
          <a:xfrm>
            <a:off x="6208295" y="1870051"/>
            <a:ext cx="2238475" cy="2414754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045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44ED1ED-8D72-5A2D-EF91-A6B52EF7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5E5093-C115-2EB3-33AA-FF19F4CED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14400"/>
            <a:ext cx="5554800" cy="72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page 1</a:t>
            </a: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77B991B-DA9B-0740-B033-F5E6AF1E7869}"/>
              </a:ext>
            </a:extLst>
          </p:cNvPr>
          <p:cNvSpPr/>
          <p:nvPr/>
        </p:nvSpPr>
        <p:spPr>
          <a:xfrm>
            <a:off x="1824186" y="193488"/>
            <a:ext cx="2909740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dirty="0">
                <a:solidFill>
                  <a:schemeClr val="dk1"/>
                </a:solidFill>
              </a:rPr>
              <a:t>Return to: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4891850-A410-74A4-2AE7-36FBEDD791DE}"/>
              </a:ext>
            </a:extLst>
          </p:cNvPr>
          <p:cNvSpPr txBox="1">
            <a:spLocks/>
          </p:cNvSpPr>
          <p:nvPr/>
        </p:nvSpPr>
        <p:spPr>
          <a:xfrm>
            <a:off x="392082" y="1140923"/>
            <a:ext cx="7577419" cy="1430827"/>
          </a:xfrm>
          <a:prstGeom prst="rect">
            <a:avLst/>
          </a:prstGeom>
          <a:ln w="69850">
            <a:solidFill>
              <a:srgbClr val="7BCDC2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dirty="0"/>
          </a:p>
          <a:p>
            <a:pPr marL="139700">
              <a:lnSpc>
                <a:spcPct val="114999"/>
              </a:lnSpc>
            </a:pPr>
            <a:r>
              <a:rPr lang="en-GB" sz="6000" dirty="0">
                <a:hlinkClick r:id="rId3"/>
              </a:rPr>
              <a:t>createai.microbit.org</a:t>
            </a:r>
            <a:endParaRPr lang="en-GB" sz="6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F44E3E-A404-08C8-4C85-58BF6EC24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66515" y="3035439"/>
            <a:ext cx="2143783" cy="76168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7F142F8-7364-4A71-C774-1C5ED7F45E16}"/>
              </a:ext>
            </a:extLst>
          </p:cNvPr>
          <p:cNvSpPr txBox="1"/>
          <p:nvPr/>
        </p:nvSpPr>
        <p:spPr>
          <a:xfrm>
            <a:off x="338599" y="2823271"/>
            <a:ext cx="632342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Select ‘Import’ to open the hex file you saved at the end of the last lesson. </a:t>
            </a:r>
          </a:p>
          <a:p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Your project file will start with "</a:t>
            </a:r>
            <a:r>
              <a:rPr lang="en-GB" dirty="0" err="1"/>
              <a:t>microbit</a:t>
            </a:r>
            <a:r>
              <a:rPr lang="en-GB" dirty="0"/>
              <a:t>-" and may have a number at the end, for example, "</a:t>
            </a:r>
            <a:r>
              <a:rPr lang="en-GB" dirty="0" err="1"/>
              <a:t>microbit</a:t>
            </a:r>
            <a:r>
              <a:rPr lang="en-GB" dirty="0"/>
              <a:t>-Hana(2).hex”.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2FB90B0-AF6F-1FE1-EEFC-5C3EB051FC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79E5E3B4-8510-C6AA-44DF-DA643708C181}"/>
              </a:ext>
            </a:extLst>
          </p:cNvPr>
          <p:cNvSpPr txBox="1">
            <a:spLocks/>
          </p:cNvSpPr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0" tIns="180000" rIns="0" bIns="18000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2245" indent="-134620">
              <a:buClr>
                <a:srgbClr val="000000"/>
              </a:buClr>
              <a:buSzPts val="2800"/>
              <a:defRPr/>
            </a:pPr>
            <a:r>
              <a:rPr lang="en-GB" sz="2400">
                <a:solidFill>
                  <a:schemeClr val="tx1"/>
                </a:solidFill>
              </a:rPr>
              <a:t>Share</a:t>
            </a:r>
            <a:endParaRPr lang="en-GB" sz="2400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83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2845E18D-54BC-EFD7-B682-FBB70E028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F33DBFFB-D648-CA4A-C0DF-F4119B5C2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92082" y="246867"/>
            <a:ext cx="1161086" cy="5891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BCDC2"/>
              </a:solidFill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0E29FDE0-7437-FD32-0085-23076FB3951A}"/>
              </a:ext>
            </a:extLst>
          </p:cNvPr>
          <p:cNvSpPr/>
          <p:nvPr/>
        </p:nvSpPr>
        <p:spPr>
          <a:xfrm>
            <a:off x="509453" y="193488"/>
            <a:ext cx="1161086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2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46176B0-1580-687F-F00D-406569EEF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6400" y="208049"/>
            <a:ext cx="4843352" cy="72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Go to </a:t>
            </a:r>
            <a:r>
              <a:rPr lang="en-GB" dirty="0" err="1">
                <a:solidFill>
                  <a:schemeClr val="dk1"/>
                </a:solidFill>
              </a:rPr>
              <a:t>MakeCode</a:t>
            </a:r>
            <a:r>
              <a:rPr lang="en-GB" dirty="0">
                <a:solidFill>
                  <a:schemeClr val="dk1"/>
                </a:solidFill>
              </a:rPr>
              <a:t> to download your code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6AA5195C-38A4-ED82-D671-EB16F23FF034}"/>
              </a:ext>
            </a:extLst>
          </p:cNvPr>
          <p:cNvSpPr txBox="1">
            <a:spLocks/>
          </p:cNvSpPr>
          <p:nvPr/>
        </p:nvSpPr>
        <p:spPr>
          <a:xfrm>
            <a:off x="244809" y="981428"/>
            <a:ext cx="4843352" cy="375727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1. Select ‘Train model’ to get to the testing model page again.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2. Select ‘Edit in </a:t>
            </a:r>
            <a:r>
              <a:rPr lang="en-GB" sz="2000" dirty="0" err="1"/>
              <a:t>MakeCode</a:t>
            </a:r>
            <a:r>
              <a:rPr lang="en-GB" sz="2000" dirty="0"/>
              <a:t>’.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r>
              <a:rPr lang="en-GB" sz="2000" dirty="0"/>
              <a:t>Step 3. Download your project code to your </a:t>
            </a:r>
            <a:r>
              <a:rPr lang="en-GB" sz="2000" dirty="0" err="1"/>
              <a:t>micro:bit</a:t>
            </a:r>
            <a:r>
              <a:rPr lang="en-GB" sz="2000" dirty="0"/>
              <a:t>.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7" name="Picture 6" descr="Train model button">
            <a:extLst>
              <a:ext uri="{FF2B5EF4-FFF2-40B4-BE49-F238E27FC236}">
                <a16:creationId xmlns:a16="http://schemas.microsoft.com/office/drawing/2014/main" id="{639961C2-8FDB-070A-0181-4666943621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01155" y="1252595"/>
            <a:ext cx="1652888" cy="662580"/>
          </a:xfrm>
          <a:prstGeom prst="rect">
            <a:avLst/>
          </a:prstGeom>
        </p:spPr>
      </p:pic>
      <p:pic>
        <p:nvPicPr>
          <p:cNvPr id="5" name="Picture 4" descr="Edit in MakeCode button">
            <a:extLst>
              <a:ext uri="{FF2B5EF4-FFF2-40B4-BE49-F238E27FC236}">
                <a16:creationId xmlns:a16="http://schemas.microsoft.com/office/drawing/2014/main" id="{85A2487A-5A63-51C3-C7FA-4DF3A6474A9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587913" y="2269002"/>
            <a:ext cx="2879372" cy="673100"/>
          </a:xfrm>
          <a:prstGeom prst="rect">
            <a:avLst/>
          </a:prstGeom>
        </p:spPr>
      </p:pic>
      <p:pic>
        <p:nvPicPr>
          <p:cNvPr id="6" name="Picture 5" descr="Download button">
            <a:extLst>
              <a:ext uri="{FF2B5EF4-FFF2-40B4-BE49-F238E27FC236}">
                <a16:creationId xmlns:a16="http://schemas.microsoft.com/office/drawing/2014/main" id="{01877A88-5A86-9DAD-D606-A1AE16106E8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5945" y="3385052"/>
            <a:ext cx="3963307" cy="54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101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17F1EDDD-C934-1D5B-5FC8-6543BFD00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7E7DB1E1-EEB1-75B2-A690-C28CD45EEE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585130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C42FEA86-B1BC-AF9F-2586-9324E47A802C}"/>
              </a:ext>
            </a:extLst>
          </p:cNvPr>
          <p:cNvSpPr/>
          <p:nvPr/>
        </p:nvSpPr>
        <p:spPr>
          <a:xfrm>
            <a:off x="509452" y="193488"/>
            <a:ext cx="1515377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2A92D7"/>
                </a:solidFill>
                <a:latin typeface="Arial"/>
                <a:ea typeface="Arial"/>
                <a:cs typeface="Arial"/>
                <a:sym typeface="Arial"/>
              </a:rPr>
              <a:t>Evaluate</a:t>
            </a:r>
            <a:endParaRPr sz="2400" b="0" i="0" u="none" strike="noStrike" cap="none">
              <a:solidFill>
                <a:srgbClr val="2A92D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20B02DA-18A3-1003-2B0F-A4BEDA753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2650" y="193488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Test the project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DC72FCA-B7DA-BF02-83E0-580D6788E1E2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6323851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dirty="0"/>
              <a:t>Step 4. </a:t>
            </a:r>
            <a:r>
              <a:rPr lang="en-GB" sz="1800" b="1" dirty="0"/>
              <a:t>Download your code to a </a:t>
            </a:r>
            <a:r>
              <a:rPr lang="en-GB" sz="1800" b="1" dirty="0" err="1"/>
              <a:t>micro:bit</a:t>
            </a:r>
            <a:r>
              <a:rPr lang="en-GB" sz="1800" b="1" dirty="0"/>
              <a:t>.</a:t>
            </a:r>
          </a:p>
          <a:p>
            <a:pPr marL="139700">
              <a:lnSpc>
                <a:spcPct val="114999"/>
              </a:lnSpc>
            </a:pPr>
            <a:r>
              <a:rPr lang="en-GB" sz="1800" dirty="0"/>
              <a:t>This will replace any program already on the </a:t>
            </a:r>
            <a:r>
              <a:rPr lang="en-GB" sz="1800" dirty="0" err="1"/>
              <a:t>micro:bit</a:t>
            </a:r>
            <a:r>
              <a:rPr lang="en-GB" sz="1800" dirty="0"/>
              <a:t> with your new project.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5. </a:t>
            </a:r>
            <a:r>
              <a:rPr lang="en-GB" sz="1800" b="1" dirty="0"/>
              <a:t>Attach a battery pack to your </a:t>
            </a:r>
            <a:r>
              <a:rPr lang="en-GB" sz="1800" b="1" dirty="0" err="1"/>
              <a:t>micro:bit</a:t>
            </a:r>
            <a:r>
              <a:rPr lang="en-GB" sz="1800" b="1" dirty="0"/>
              <a:t>.</a:t>
            </a:r>
          </a:p>
          <a:p>
            <a:pPr marL="139700">
              <a:lnSpc>
                <a:spcPct val="114999"/>
              </a:lnSpc>
            </a:pPr>
            <a:r>
              <a:rPr lang="en-GB" sz="1800" dirty="0"/>
              <a:t>Wear or hold your </a:t>
            </a:r>
            <a:r>
              <a:rPr lang="en-GB" sz="1800" dirty="0" err="1"/>
              <a:t>micro:bit</a:t>
            </a:r>
            <a:r>
              <a:rPr lang="en-GB" sz="1800" dirty="0"/>
              <a:t> in the same way you did when you were collecting data.</a:t>
            </a:r>
          </a:p>
          <a:p>
            <a:pPr marL="139700">
              <a:lnSpc>
                <a:spcPct val="114999"/>
              </a:lnSpc>
            </a:pPr>
            <a:endParaRPr lang="en-GB" sz="1800" b="1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6. </a:t>
            </a:r>
            <a:r>
              <a:rPr lang="en-GB" sz="1800" b="1" dirty="0"/>
              <a:t>Test your project away from your computer.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Are your code and model working as you expect?</a:t>
            </a:r>
          </a:p>
          <a:p>
            <a:pPr marL="139700">
              <a:lnSpc>
                <a:spcPct val="114999"/>
              </a:lnSpc>
            </a:pP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2B48D3-A81D-D8CC-6B68-34F3276208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1670" y="1722538"/>
            <a:ext cx="2118577" cy="2121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656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C27FB857-B3DB-7D6B-959C-902222A6A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2070A81-E55D-E6C1-4610-A1E57BEF39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585130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2A92D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8DE80286-BC1E-7E40-1CAD-77E2ABFFA83B}"/>
              </a:ext>
            </a:extLst>
          </p:cNvPr>
          <p:cNvSpPr/>
          <p:nvPr/>
        </p:nvSpPr>
        <p:spPr>
          <a:xfrm>
            <a:off x="509452" y="193488"/>
            <a:ext cx="1515377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2A92D7"/>
                </a:solidFill>
                <a:latin typeface="Arial"/>
                <a:ea typeface="Arial"/>
                <a:cs typeface="Arial"/>
                <a:sym typeface="Arial"/>
              </a:rPr>
              <a:t>Evaluate</a:t>
            </a:r>
            <a:endParaRPr sz="2400" b="0" i="0" u="none" strike="noStrike" cap="none">
              <a:solidFill>
                <a:srgbClr val="2A92D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049122-FA84-D762-ED3D-BF943D044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2650" y="193488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Swap and test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0CC4005-BCA7-1DAE-A847-BA05D5DB1E5A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6300925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7. Find someone to swap with and tell each other which actions you chose.  </a:t>
            </a:r>
          </a:p>
          <a:p>
            <a:pPr marL="139700">
              <a:lnSpc>
                <a:spcPct val="114999"/>
              </a:lnSpc>
            </a:pPr>
            <a:endParaRPr lang="en-GB" sz="1800" b="1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Step 8. Swap </a:t>
            </a:r>
            <a:r>
              <a:rPr lang="en-GB" sz="1800" dirty="0" err="1"/>
              <a:t>micro:bits</a:t>
            </a:r>
            <a:r>
              <a:rPr lang="en-GB" sz="1800" dirty="0"/>
              <a:t>, and re-create each others’ actions to see how well the models work.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Does </a:t>
            </a:r>
            <a:r>
              <a:rPr lang="en-GB" sz="1800" b="1" dirty="0">
                <a:solidFill>
                  <a:srgbClr val="CC0364"/>
                </a:solidFill>
              </a:rPr>
              <a:t>their</a:t>
            </a:r>
            <a:r>
              <a:rPr lang="en-GB" sz="1800" dirty="0"/>
              <a:t> ML model correctly identify </a:t>
            </a:r>
            <a:r>
              <a:rPr lang="en-GB" sz="1800" b="1" dirty="0">
                <a:solidFill>
                  <a:srgbClr val="2A92D7"/>
                </a:solidFill>
              </a:rPr>
              <a:t>your</a:t>
            </a:r>
            <a:r>
              <a:rPr lang="en-GB" sz="1800" dirty="0"/>
              <a:t> movements? Does </a:t>
            </a:r>
            <a:r>
              <a:rPr lang="en-GB" sz="1800" b="1" dirty="0">
                <a:solidFill>
                  <a:srgbClr val="2A92D7"/>
                </a:solidFill>
              </a:rPr>
              <a:t>your</a:t>
            </a:r>
            <a:r>
              <a:rPr lang="en-GB" sz="1800" dirty="0"/>
              <a:t> ML model correctly identify </a:t>
            </a:r>
            <a:r>
              <a:rPr lang="en-GB" sz="1800" b="1" dirty="0">
                <a:solidFill>
                  <a:srgbClr val="CC0364"/>
                </a:solidFill>
              </a:rPr>
              <a:t>their</a:t>
            </a:r>
            <a:r>
              <a:rPr lang="en-GB" sz="1800" dirty="0"/>
              <a:t> movements?</a:t>
            </a:r>
            <a:endParaRPr lang="en-GB" sz="2000" dirty="0"/>
          </a:p>
          <a:p>
            <a:pPr marL="139700">
              <a:lnSpc>
                <a:spcPct val="114999"/>
              </a:lnSpc>
            </a:pPr>
            <a:endParaRPr lang="en-GB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C50A4E-679F-581A-372B-D74DE2310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9109" y="1186807"/>
            <a:ext cx="2527741" cy="189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433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9CB3A8CF-869E-DFCD-509D-B011E5ADD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AB98765-4E5E-436A-5533-1E924A2AA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0" y="246868"/>
            <a:ext cx="1193721" cy="58915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42F4FE13-4976-5F8C-AD36-AB318DDB859D}"/>
              </a:ext>
            </a:extLst>
          </p:cNvPr>
          <p:cNvSpPr/>
          <p:nvPr/>
        </p:nvSpPr>
        <p:spPr>
          <a:xfrm>
            <a:off x="509453" y="193488"/>
            <a:ext cx="1115308" cy="6959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spAutoFit/>
          </a:bodyPr>
          <a:lstStyle/>
          <a:p>
            <a:pPr marL="182245" marR="0" lvl="0" indent="-13462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400" b="1" i="0" u="none" strike="noStrike" cap="none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2400" b="0" i="0" u="none" strike="noStrike" cap="none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CF8F20A-EB88-F601-2B49-31301F948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6074" y="181445"/>
            <a:ext cx="4698699" cy="72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Why different outcomes?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E1477B2-0D14-9E1D-3601-078B46E47961}"/>
              </a:ext>
            </a:extLst>
          </p:cNvPr>
          <p:cNvSpPr txBox="1">
            <a:spLocks/>
          </p:cNvSpPr>
          <p:nvPr/>
        </p:nvSpPr>
        <p:spPr>
          <a:xfrm>
            <a:off x="197529" y="1057900"/>
            <a:ext cx="5999231" cy="357671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39700">
              <a:lnSpc>
                <a:spcPct val="114999"/>
              </a:lnSpc>
            </a:pPr>
            <a:r>
              <a:rPr lang="en-GB" sz="1800" dirty="0"/>
              <a:t>Step 6. Reflect on the differences in how the model behaved and discuss the following questions with your partner.</a:t>
            </a:r>
          </a:p>
          <a:p>
            <a:pPr marL="139700">
              <a:lnSpc>
                <a:spcPct val="114999"/>
              </a:lnSpc>
            </a:pPr>
            <a:endParaRPr lang="en-GB" sz="1800" dirty="0"/>
          </a:p>
          <a:p>
            <a:pPr marL="139700">
              <a:lnSpc>
                <a:spcPct val="114999"/>
              </a:lnSpc>
            </a:pPr>
            <a:r>
              <a:rPr lang="en-GB" sz="1800" dirty="0"/>
              <a:t>Ask:</a:t>
            </a:r>
          </a:p>
          <a:p>
            <a:pPr marL="425450" lvl="3" indent="-28575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1600" dirty="0"/>
              <a:t>Did your model work better for some people than others?</a:t>
            </a:r>
          </a:p>
          <a:p>
            <a:pPr marL="425450" lvl="1" indent="-28575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1600" dirty="0"/>
              <a:t>Did they wear/hold the </a:t>
            </a:r>
            <a:r>
              <a:rPr lang="en-GB" sz="1600" dirty="0" err="1"/>
              <a:t>micro:bit</a:t>
            </a:r>
            <a:r>
              <a:rPr lang="en-GB" sz="1600" dirty="0"/>
              <a:t> in the same way?</a:t>
            </a:r>
          </a:p>
          <a:p>
            <a:pPr marL="425450" lvl="1" indent="-285750">
              <a:lnSpc>
                <a:spcPct val="114999"/>
              </a:lnSpc>
              <a:buFont typeface="Wingdings" pitchFamily="2" charset="2"/>
              <a:buChar char="Ø"/>
            </a:pPr>
            <a:r>
              <a:rPr lang="en-GB" sz="1600" dirty="0"/>
              <a:t>Did people perform each action in different ways?</a:t>
            </a:r>
          </a:p>
          <a:p>
            <a:pPr marL="425450" lvl="1" indent="-285750">
              <a:lnSpc>
                <a:spcPct val="114999"/>
              </a:lnSpc>
              <a:buFont typeface="Wingdings" pitchFamily="2" charset="2"/>
              <a:buChar char="Ø"/>
            </a:pPr>
            <a:endParaRPr lang="en-GB" sz="1600" dirty="0"/>
          </a:p>
          <a:p>
            <a:pPr marL="425450" indent="-28575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1800" dirty="0"/>
              <a:t>Could this impact how your model works?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45034C-64BC-6DF8-B18A-02D14D31F7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4721" y="1488648"/>
            <a:ext cx="2527741" cy="189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50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5692</TotalTime>
  <Words>655</Words>
  <Application>Microsoft Macintosh PowerPoint</Application>
  <PresentationFormat>On-screen Show (16:9)</PresentationFormat>
  <Paragraphs>90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Wingdings</vt:lpstr>
      <vt:lpstr>Office Theme</vt:lpstr>
      <vt:lpstr>First lessons with micro:bit CreateAI  Lesson 6 Evaluating an AI system</vt:lpstr>
      <vt:lpstr>AI systems</vt:lpstr>
      <vt:lpstr>Learning objectives</vt:lpstr>
      <vt:lpstr>Share – lessons steps</vt:lpstr>
      <vt:lpstr>Create page 1</vt:lpstr>
      <vt:lpstr>Go to MakeCode to download your code</vt:lpstr>
      <vt:lpstr>Test the project</vt:lpstr>
      <vt:lpstr>Swap and test</vt:lpstr>
      <vt:lpstr>Why different outcomes?</vt:lpstr>
      <vt:lpstr>Reflect on your learning</vt:lpstr>
      <vt:lpstr>Share Look ahead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microbit CreateAI Lesson 6 - Evaluating an AI system - Slides</dc:title>
  <dc:subject/>
  <dc:creator>Micro:bit Educational Foundation</dc:creator>
  <cp:keywords/>
  <dc:description/>
  <cp:lastModifiedBy>Blathnaid Walsh-Heron</cp:lastModifiedBy>
  <cp:revision>200</cp:revision>
  <dcterms:modified xsi:type="dcterms:W3CDTF">2026-04-09T09:19:37Z</dcterms:modified>
  <cp:category/>
</cp:coreProperties>
</file>