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1"/>
  </p:notesMasterIdLst>
  <p:sldIdLst>
    <p:sldId id="270" r:id="rId2"/>
    <p:sldId id="287" r:id="rId3"/>
    <p:sldId id="276" r:id="rId4"/>
    <p:sldId id="325" r:id="rId5"/>
    <p:sldId id="327" r:id="rId6"/>
    <p:sldId id="314" r:id="rId7"/>
    <p:sldId id="326" r:id="rId8"/>
    <p:sldId id="315" r:id="rId9"/>
    <p:sldId id="313" r:id="rId10"/>
    <p:sldId id="320" r:id="rId11"/>
    <p:sldId id="318" r:id="rId12"/>
    <p:sldId id="321" r:id="rId13"/>
    <p:sldId id="323" r:id="rId14"/>
    <p:sldId id="306" r:id="rId15"/>
    <p:sldId id="282" r:id="rId16"/>
    <p:sldId id="281" r:id="rId17"/>
    <p:sldId id="283" r:id="rId18"/>
    <p:sldId id="265" r:id="rId19"/>
    <p:sldId id="266" r:id="rId20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ion" id="{D98D0327-BAC9-7743-BD99-480A34FB02C6}">
          <p14:sldIdLst>
            <p14:sldId id="270"/>
          </p14:sldIdLst>
        </p14:section>
        <p14:section name="Recap" id="{84F745A5-65CE-0043-B385-0D4EA587259F}">
          <p14:sldIdLst>
            <p14:sldId id="287"/>
          </p14:sldIdLst>
        </p14:section>
        <p14:section name="Learning objectives and compare code" id="{EE2171CB-3CC0-1543-9D8D-7435E62FB4E2}">
          <p14:sldIdLst>
            <p14:sldId id="276"/>
            <p14:sldId id="325"/>
            <p14:sldId id="327"/>
            <p14:sldId id="314"/>
            <p14:sldId id="326"/>
          </p14:sldIdLst>
        </p14:section>
        <p14:section name="Making an emotion badge" id="{05EFD937-46ED-1F41-BA6D-5EC913222B35}">
          <p14:sldIdLst>
            <p14:sldId id="315"/>
            <p14:sldId id="313"/>
            <p14:sldId id="320"/>
            <p14:sldId id="318"/>
            <p14:sldId id="321"/>
            <p14:sldId id="323"/>
            <p14:sldId id="306"/>
          </p14:sldIdLst>
        </p14:section>
        <p14:section name="Extend, evaluate and next steps" id="{100029E0-1933-0B4B-A1CE-46482192DA30}">
          <p14:sldIdLst>
            <p14:sldId id="282"/>
            <p14:sldId id="281"/>
            <p14:sldId id="283"/>
            <p14:sldId id="265"/>
            <p14:sldId id="26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935" userDrawn="1">
          <p15:clr>
            <a:srgbClr val="A4A3A4"/>
          </p15:clr>
        </p15:guide>
        <p15:guide id="2" pos="226" userDrawn="1">
          <p15:clr>
            <a:srgbClr val="A4A3A4"/>
          </p15:clr>
        </p15:guide>
        <p15:guide id="3" orient="horz" pos="577" userDrawn="1">
          <p15:clr>
            <a:srgbClr val="A4A3A4"/>
          </p15:clr>
        </p15:guide>
        <p15:guide id="4" pos="5534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8F2BF18-B541-2123-2B05-9BC637B7B154}" name="Giles Booth" initials="GB" userId="S::giles@microbit.org::56a1ec5d-ec88-44ef-8e12-a07e6ae06659" providerId="AD"/>
  <p188:author id="{52F4FB32-BC52-F9D5-C44C-C7046248D1A5}" name="Anna Smirnova" initials="AS" userId="S::anna@microbit.org::b826b48b-1e60-4518-ae0b-a6b9e903ff4a" providerId="AD"/>
  <p188:author id="{14A85AA7-3D86-89D0-6AE7-1306652E92E4}" name="Emma Posey" initials="EP" userId="aLn8ri3Cis4UPg9Cz2/1OqjjWJ+L2gJAt/4uZUBHKM0=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0365"/>
    <a:srgbClr val="E7645C"/>
    <a:srgbClr val="00A000"/>
    <a:srgbClr val="6C4BC1"/>
    <a:srgbClr val="2A92D6"/>
    <a:srgbClr val="2A94D6"/>
    <a:srgbClr val="3FB6FE"/>
    <a:srgbClr val="7BCDC3"/>
    <a:srgbClr val="00C802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142"/>
    <p:restoredTop sz="86497"/>
  </p:normalViewPr>
  <p:slideViewPr>
    <p:cSldViewPr snapToGrid="0">
      <p:cViewPr varScale="1">
        <p:scale>
          <a:sx n="98" d="100"/>
          <a:sy n="98" d="100"/>
        </p:scale>
        <p:origin x="208" y="1008"/>
      </p:cViewPr>
      <p:guideLst>
        <p:guide orient="horz" pos="2935"/>
        <p:guide pos="226"/>
        <p:guide orient="horz" pos="577"/>
        <p:guide pos="553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8/10/relationships/authors" Target="author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D24ED936-2CAA-5747-8503-5C7862767742}" type="datetimeFigureOut">
              <a:rPr lang="en-GB" smtClean="0"/>
              <a:pPr/>
              <a:t>21/04/2026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9091831F-4EB0-A94A-A132-4C9A8B82ADF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3534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3429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6858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0287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3716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51683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FB90DE-D457-4177-5AC6-97EFA9350F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43F681C-CEFA-8949-3166-A4F4891774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7B4F12-5C28-D160-32B1-48DDA4D340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You may like to give you students a copy of the LED planning sheet or scrap paper to plan their icons on.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6A4A98-640C-2E25-7370-B8D540518F9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19168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247736-9B0A-6BEC-6745-43B4568EE0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49FFC4-A996-2EDC-83EB-1DC5C055F65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F881CE0-A789-E254-78AA-17FB298507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If students can’t remember how to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show text, ask them to use the reference or look back at their notes for the Python name badge lesson. </a:t>
            </a: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12151B-0CC6-9B27-28CD-4058256FD1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49804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3394EA-0787-6003-9706-D478107CE1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91ABAC8-2975-C03A-F85E-8028992B9F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220E14-1B90-723E-CFC7-71E17AF5D1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The </a:t>
            </a:r>
            <a:r>
              <a:rPr lang="en-GB" sz="9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micro:bit</a:t>
            </a: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V2 with built-in speaker is needed to play these expressive sounds on a device, but they will work in the simulator.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E5D23F-E129-A714-5C6F-0CBD782EA96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80440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FAE558-9F0B-AFA9-B33B-AF8B3098A7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82B7FE-2053-DF25-CB71-2F5E1D6145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A636DD8-3099-1556-CF1E-983AB2A166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You may need to explain to your students that it can be difficult to get Python programs to work correctly which involve pressing buttons A and B at the same time.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C165D0-2005-8AED-66B5-B797521E28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930695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AA0A7A-1A02-BFE1-8BAB-C5EEEEDEC4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F148F14-076A-BCB9-A75A-F0F154A404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368163E-52B1-C321-CE15-6910E6A298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Students transfer code to their </a:t>
            </a:r>
            <a:r>
              <a:rPr lang="en-GB" sz="9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micro:bits</a:t>
            </a: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and test.</a:t>
            </a:r>
          </a:p>
          <a:p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If you have battery packs, encourage students to unplug their </a:t>
            </a:r>
            <a:r>
              <a:rPr lang="en-GB" sz="9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micro:bits</a:t>
            </a: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from computers and attach them. </a:t>
            </a:r>
          </a:p>
          <a:p>
            <a:r>
              <a:rPr lang="en-GB" sz="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Does it work as you expected? If not, do you need to debug the code and download it again?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747C5D-5088-03C8-CE6F-1E3C32EDAF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39116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4544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228600" algn="l"/>
              </a:tabLst>
              <a:defRPr/>
            </a:pPr>
            <a:r>
              <a:rPr lang="en-US" sz="900" b="0" i="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Why did we need to use a while True: loop? Because Python does not have event blocks like ‘on button A pressed’, we have to keep checking if a button is pressed.</a:t>
            </a:r>
            <a:endParaRPr lang="en-GB" sz="900" b="0" i="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62519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395480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87157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pPr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11494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A51BBB-E0CA-828F-6CA7-A37603D363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6BD9E65-E4B0-4DA3-5D84-8BDB88EAD3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9D9F5F-5340-4128-542B-26C81D1C1F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Remind students that the sequence or order of instructions must be correct for a program to work correctly.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55A986-02EA-194B-C15A-0626FBED2C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07695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84934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BDEF1C-4F9D-7554-1207-22A100A719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AF38A51-AE03-FEA9-44FE-36CA819891A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DEDC675-54C2-6903-2EC7-B17AC811D5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76CB80-78CC-725C-B481-7DFC5E00ED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81247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743C98-D4BC-3961-EC06-F26E319AC7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01C3251-CDB7-8969-684F-60D90AE87C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DC632C8-E04D-44C4-A177-7632D91A6A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408A42-C371-1D25-CC57-34E4A5C0B7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81020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745184-B84F-3CE9-76E1-49ADAA0D66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615764-A675-25A2-AA50-E237EB2010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4EAA115-6911-F35B-77B4-027BEA7EF1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16E498-A42B-F7EE-CE3D-EB0517ED255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94558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CC9F43-937C-9693-2D2D-02D0697A26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65E49BF-0866-9889-8FD7-C438022140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E676B4-E385-F733-85DB-DF308AAE3C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Explain that the code has been indented three times: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- The indentation on lines 4-7 tells the program what belongs in the forever / while True: loop</a:t>
            </a:r>
            <a:b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- The indentation on line 5 tells the program what should happen if button A is pressed.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- The indentation on line 7 tells the program what should happen if button B is pressed. 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0D3EFE-ED13-6566-ACFB-92E0F809E4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93699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3B500C-2E6C-BBE3-581C-3604099FA7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6809830-FC1E-2774-F4DB-ECF1EF5588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67D3490-57E4-00BF-D120-F3F1166D14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B52C7A-E1DB-4FFE-6373-D52C2537F7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13467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C974F3-CFD8-8D73-E533-D0D3A673D9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1C89E86-382A-C190-5239-E0E29DFC48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9C2736A-3711-1156-426C-D26F9BF82B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70E05F-3BD3-8F42-3EF7-2C6E1D5912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89589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phic 19">
            <a:extLst>
              <a:ext uri="{FF2B5EF4-FFF2-40B4-BE49-F238E27FC236}">
                <a16:creationId xmlns:a16="http://schemas.microsoft.com/office/drawing/2014/main" id="{CA74D6D6-39CE-742B-6D4C-33E566EF85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0109" y="897013"/>
            <a:ext cx="2720606" cy="445616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EAB0DE2E-6079-1441-7D04-CBCCBD273E09}"/>
              </a:ext>
            </a:extLst>
          </p:cNvPr>
          <p:cNvSpPr txBox="1"/>
          <p:nvPr userDrawn="1"/>
        </p:nvSpPr>
        <p:spPr>
          <a:xfrm>
            <a:off x="732370" y="1507510"/>
            <a:ext cx="36667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000" b="0" i="0" kern="1200" dirty="0">
                <a:solidFill>
                  <a:srgbClr val="6C4BC1"/>
                </a:solidFill>
                <a:latin typeface="Arial" panose="020B0604020202020204" pitchFamily="34" charset="0"/>
                <a:ea typeface="+mn-ea"/>
                <a:cs typeface="+mn-cs"/>
              </a:rPr>
              <a:t>First lessons with Python and the </a:t>
            </a:r>
            <a:r>
              <a:rPr lang="en-GB" sz="2000" b="0" i="0" kern="1200" dirty="0" err="1">
                <a:solidFill>
                  <a:srgbClr val="6C4BC1"/>
                </a:solidFill>
                <a:latin typeface="Arial" panose="020B0604020202020204" pitchFamily="34" charset="0"/>
                <a:ea typeface="+mn-ea"/>
                <a:cs typeface="+mn-cs"/>
              </a:rPr>
              <a:t>micro:bit</a:t>
            </a:r>
            <a:endParaRPr lang="en-GB" sz="2000" b="0" i="0" kern="1200" dirty="0">
              <a:solidFill>
                <a:srgbClr val="6C4BC1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endParaRPr lang="en-US" dirty="0">
              <a:solidFill>
                <a:srgbClr val="6C4BC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19185" y="2344694"/>
            <a:ext cx="5019621" cy="1218795"/>
          </a:xfrm>
        </p:spPr>
        <p:txBody>
          <a:bodyPr wrap="square" lIns="0" tIns="0" rIns="0" bIns="0" anchor="t" anchorCtr="0">
            <a:spAutoFit/>
          </a:bodyPr>
          <a:lstStyle>
            <a:lvl1pPr algn="l">
              <a:defRPr sz="4400">
                <a:solidFill>
                  <a:srgbClr val="000000"/>
                </a:solidFill>
              </a:defRPr>
            </a:lvl1pPr>
          </a:lstStyle>
          <a:p>
            <a:r>
              <a:rPr lang="en-GB"/>
              <a:t>Click to edit Lesson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304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BFED73E-0167-86BC-76AB-525A021F4D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-190499"/>
            <a:ext cx="9143998" cy="5333999"/>
          </a:xfrm>
          <a:prstGeom prst="rect">
            <a:avLst/>
          </a:prstGeom>
        </p:spPr>
      </p:pic>
      <p:sp>
        <p:nvSpPr>
          <p:cNvPr id="7" name="Freeform 6">
            <a:extLst>
              <a:ext uri="{FF2B5EF4-FFF2-40B4-BE49-F238E27FC236}">
                <a16:creationId xmlns:a16="http://schemas.microsoft.com/office/drawing/2014/main" id="{0D9C7407-B083-E1DD-02C9-633979839614}"/>
              </a:ext>
            </a:extLst>
          </p:cNvPr>
          <p:cNvSpPr/>
          <p:nvPr userDrawn="1"/>
        </p:nvSpPr>
        <p:spPr>
          <a:xfrm>
            <a:off x="4078224" y="713232"/>
            <a:ext cx="1069848" cy="987552"/>
          </a:xfrm>
          <a:custGeom>
            <a:avLst/>
            <a:gdLst>
              <a:gd name="connsiteX0" fmla="*/ 228600 w 1069848"/>
              <a:gd name="connsiteY0" fmla="*/ 36576 h 987552"/>
              <a:gd name="connsiteX1" fmla="*/ 0 w 1069848"/>
              <a:gd name="connsiteY1" fmla="*/ 658368 h 987552"/>
              <a:gd name="connsiteX2" fmla="*/ 109728 w 1069848"/>
              <a:gd name="connsiteY2" fmla="*/ 859536 h 987552"/>
              <a:gd name="connsiteX3" fmla="*/ 356616 w 1069848"/>
              <a:gd name="connsiteY3" fmla="*/ 877824 h 987552"/>
              <a:gd name="connsiteX4" fmla="*/ 640080 w 1069848"/>
              <a:gd name="connsiteY4" fmla="*/ 987552 h 987552"/>
              <a:gd name="connsiteX5" fmla="*/ 1014984 w 1069848"/>
              <a:gd name="connsiteY5" fmla="*/ 969264 h 987552"/>
              <a:gd name="connsiteX6" fmla="*/ 1042416 w 1069848"/>
              <a:gd name="connsiteY6" fmla="*/ 722376 h 987552"/>
              <a:gd name="connsiteX7" fmla="*/ 1069848 w 1069848"/>
              <a:gd name="connsiteY7" fmla="*/ 246888 h 987552"/>
              <a:gd name="connsiteX8" fmla="*/ 850392 w 1069848"/>
              <a:gd name="connsiteY8" fmla="*/ 0 h 987552"/>
              <a:gd name="connsiteX9" fmla="*/ 228600 w 1069848"/>
              <a:gd name="connsiteY9" fmla="*/ 36576 h 987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69848" h="987552">
                <a:moveTo>
                  <a:pt x="228600" y="36576"/>
                </a:moveTo>
                <a:lnTo>
                  <a:pt x="0" y="658368"/>
                </a:lnTo>
                <a:lnTo>
                  <a:pt x="109728" y="859536"/>
                </a:lnTo>
                <a:lnTo>
                  <a:pt x="356616" y="877824"/>
                </a:lnTo>
                <a:lnTo>
                  <a:pt x="640080" y="987552"/>
                </a:lnTo>
                <a:lnTo>
                  <a:pt x="1014984" y="969264"/>
                </a:lnTo>
                <a:lnTo>
                  <a:pt x="1042416" y="722376"/>
                </a:lnTo>
                <a:lnTo>
                  <a:pt x="1069848" y="246888"/>
                </a:lnTo>
                <a:lnTo>
                  <a:pt x="850392" y="0"/>
                </a:lnTo>
                <a:lnTo>
                  <a:pt x="228600" y="36576"/>
                </a:lnTo>
                <a:close/>
              </a:path>
            </a:pathLst>
          </a:custGeom>
          <a:solidFill>
            <a:srgbClr val="00C8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picture containing black, darkness, black and white&#10;&#10;Description automatically generated">
            <a:extLst>
              <a:ext uri="{FF2B5EF4-FFF2-40B4-BE49-F238E27FC236}">
                <a16:creationId xmlns:a16="http://schemas.microsoft.com/office/drawing/2014/main" id="{68087F39-7CDA-9F46-E5A8-0C76F1518E1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46248" y="540140"/>
            <a:ext cx="1143000" cy="1143000"/>
          </a:xfrm>
          <a:prstGeom prst="rect">
            <a:avLst/>
          </a:prstGeom>
        </p:spPr>
      </p:pic>
      <p:pic>
        <p:nvPicPr>
          <p:cNvPr id="9" name="Picture 8" descr="A picture containing black, darkness&#10;&#10;Description automatically generated">
            <a:extLst>
              <a:ext uri="{FF2B5EF4-FFF2-40B4-BE49-F238E27FC236}">
                <a16:creationId xmlns:a16="http://schemas.microsoft.com/office/drawing/2014/main" id="{21DC12E8-204E-F4E8-7FC1-FCD1CE4F859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851352" y="1080172"/>
            <a:ext cx="521768" cy="474335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A61ABD73-16C4-FA58-8483-B41A7EB0BE0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87581" y="897013"/>
            <a:ext cx="2720606" cy="445616"/>
          </a:xfrm>
          <a:prstGeom prst="rect">
            <a:avLst/>
          </a:prstGeom>
        </p:spPr>
      </p:pic>
      <p:sp>
        <p:nvSpPr>
          <p:cNvPr id="11" name="Freeform 10">
            <a:extLst>
              <a:ext uri="{FF2B5EF4-FFF2-40B4-BE49-F238E27FC236}">
                <a16:creationId xmlns:a16="http://schemas.microsoft.com/office/drawing/2014/main" id="{5F77100A-86A2-4447-B25A-CF248D74DA30}"/>
              </a:ext>
            </a:extLst>
          </p:cNvPr>
          <p:cNvSpPr/>
          <p:nvPr userDrawn="1"/>
        </p:nvSpPr>
        <p:spPr>
          <a:xfrm>
            <a:off x="301752" y="3374136"/>
            <a:ext cx="1380744" cy="1435608"/>
          </a:xfrm>
          <a:custGeom>
            <a:avLst/>
            <a:gdLst>
              <a:gd name="connsiteX0" fmla="*/ 365760 w 1380744"/>
              <a:gd name="connsiteY0" fmla="*/ 219456 h 1435608"/>
              <a:gd name="connsiteX1" fmla="*/ 411480 w 1380744"/>
              <a:gd name="connsiteY1" fmla="*/ 192024 h 1435608"/>
              <a:gd name="connsiteX2" fmla="*/ 722376 w 1380744"/>
              <a:gd name="connsiteY2" fmla="*/ 0 h 1435608"/>
              <a:gd name="connsiteX3" fmla="*/ 1097280 w 1380744"/>
              <a:gd name="connsiteY3" fmla="*/ 82296 h 1435608"/>
              <a:gd name="connsiteX4" fmla="*/ 1335024 w 1380744"/>
              <a:gd name="connsiteY4" fmla="*/ 292608 h 1435608"/>
              <a:gd name="connsiteX5" fmla="*/ 1380744 w 1380744"/>
              <a:gd name="connsiteY5" fmla="*/ 630936 h 1435608"/>
              <a:gd name="connsiteX6" fmla="*/ 1298448 w 1380744"/>
              <a:gd name="connsiteY6" fmla="*/ 950976 h 1435608"/>
              <a:gd name="connsiteX7" fmla="*/ 1115568 w 1380744"/>
              <a:gd name="connsiteY7" fmla="*/ 1207008 h 1435608"/>
              <a:gd name="connsiteX8" fmla="*/ 685800 w 1380744"/>
              <a:gd name="connsiteY8" fmla="*/ 1426464 h 1435608"/>
              <a:gd name="connsiteX9" fmla="*/ 265176 w 1380744"/>
              <a:gd name="connsiteY9" fmla="*/ 1435608 h 1435608"/>
              <a:gd name="connsiteX10" fmla="*/ 0 w 1380744"/>
              <a:gd name="connsiteY10" fmla="*/ 1307592 h 1435608"/>
              <a:gd name="connsiteX11" fmla="*/ 18288 w 1380744"/>
              <a:gd name="connsiteY11" fmla="*/ 804672 h 1435608"/>
              <a:gd name="connsiteX12" fmla="*/ 365760 w 1380744"/>
              <a:gd name="connsiteY12" fmla="*/ 219456 h 1435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80744" h="1435608">
                <a:moveTo>
                  <a:pt x="365760" y="219456"/>
                </a:moveTo>
                <a:lnTo>
                  <a:pt x="411480" y="192024"/>
                </a:lnTo>
                <a:lnTo>
                  <a:pt x="722376" y="0"/>
                </a:lnTo>
                <a:lnTo>
                  <a:pt x="1097280" y="82296"/>
                </a:lnTo>
                <a:lnTo>
                  <a:pt x="1335024" y="292608"/>
                </a:lnTo>
                <a:lnTo>
                  <a:pt x="1380744" y="630936"/>
                </a:lnTo>
                <a:lnTo>
                  <a:pt x="1298448" y="950976"/>
                </a:lnTo>
                <a:lnTo>
                  <a:pt x="1115568" y="1207008"/>
                </a:lnTo>
                <a:lnTo>
                  <a:pt x="685800" y="1426464"/>
                </a:lnTo>
                <a:lnTo>
                  <a:pt x="265176" y="1435608"/>
                </a:lnTo>
                <a:lnTo>
                  <a:pt x="0" y="1307592"/>
                </a:lnTo>
                <a:lnTo>
                  <a:pt x="18288" y="804672"/>
                </a:lnTo>
                <a:lnTo>
                  <a:pt x="365760" y="219456"/>
                </a:lnTo>
                <a:close/>
              </a:path>
            </a:pathLst>
          </a:custGeom>
          <a:solidFill>
            <a:srgbClr val="00C8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A black and white image of a bird&#10;&#10;Description automatically generated with low confidence">
            <a:extLst>
              <a:ext uri="{FF2B5EF4-FFF2-40B4-BE49-F238E27FC236}">
                <a16:creationId xmlns:a16="http://schemas.microsoft.com/office/drawing/2014/main" id="{3D786174-A8C3-4389-DE85-62A48775A5B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245036" y="3539017"/>
            <a:ext cx="1282700" cy="1130300"/>
          </a:xfrm>
          <a:prstGeom prst="rect">
            <a:avLst/>
          </a:prstGeom>
        </p:spPr>
      </p:pic>
      <p:pic>
        <p:nvPicPr>
          <p:cNvPr id="13" name="Picture 12" descr="A picture containing black, darkness, black and white&#10;&#10;Description automatically generated">
            <a:extLst>
              <a:ext uri="{FF2B5EF4-FFF2-40B4-BE49-F238E27FC236}">
                <a16:creationId xmlns:a16="http://schemas.microsoft.com/office/drawing/2014/main" id="{1EF8D2CE-A49A-DCF3-A065-D0B8B894925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2859" y="4527005"/>
            <a:ext cx="4826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7881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69959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09293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49701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13703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41012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>
            <a:extLst>
              <a:ext uri="{FF2B5EF4-FFF2-40B4-BE49-F238E27FC236}">
                <a16:creationId xmlns:a16="http://schemas.microsoft.com/office/drawing/2014/main" id="{D99FC9EB-1597-3ACA-1037-BAC59508C6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5535" y="190998"/>
            <a:ext cx="4007764" cy="794403"/>
          </a:xfrm>
        </p:spPr>
        <p:txBody>
          <a:bodyPr wrap="none" lIns="0" tIns="180000" rIns="0" bIns="180000">
            <a:spAutoFit/>
          </a:bodyPr>
          <a:lstStyle>
            <a:lvl1pPr marL="179388" indent="-134938">
              <a:tabLst/>
              <a:defRPr lang="en-US" sz="2800" b="1" i="0" kern="1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180000" lvl="0" indent="0" algn="l" defTabSz="685800" rtl="0" eaLnBrk="1" latinLnBrk="0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GB"/>
              <a:t>Click to edit slide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4489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C22D24B5-F34A-D34D-8D5A-0ACCE9A2D434}" type="datetimeFigureOut">
              <a:rPr lang="en-GB" smtClean="0"/>
              <a:pPr/>
              <a:t>21/04/2026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82A9FFA3-44FD-EE4B-B909-2843D831AAA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2951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66" r:id="rId3"/>
    <p:sldLayoutId id="2147483680" r:id="rId4"/>
    <p:sldLayoutId id="2147483674" r:id="rId5"/>
    <p:sldLayoutId id="2147483678" r:id="rId6"/>
    <p:sldLayoutId id="2147483679" r:id="rId7"/>
    <p:sldLayoutId id="214748367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1" i="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microbit.org/teach/" TargetMode="External"/><Relationship Id="rId3" Type="http://schemas.openxmlformats.org/officeDocument/2006/relationships/image" Target="../media/image10.png"/><Relationship Id="rId7" Type="http://schemas.openxmlformats.org/officeDocument/2006/relationships/image" Target="../media/image14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Relationship Id="rId9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5.jpg"/><Relationship Id="rId4" Type="http://schemas.openxmlformats.org/officeDocument/2006/relationships/image" Target="../media/image44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50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9.png"/><Relationship Id="rId5" Type="http://schemas.openxmlformats.org/officeDocument/2006/relationships/image" Target="../media/image48.jpg"/><Relationship Id="rId4" Type="http://schemas.openxmlformats.org/officeDocument/2006/relationships/image" Target="../media/image47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3.jpg"/><Relationship Id="rId4" Type="http://schemas.openxmlformats.org/officeDocument/2006/relationships/image" Target="../media/image52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jpg"/><Relationship Id="rId7" Type="http://schemas.openxmlformats.org/officeDocument/2006/relationships/image" Target="../media/image58.sv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7.png"/><Relationship Id="rId5" Type="http://schemas.openxmlformats.org/officeDocument/2006/relationships/image" Target="../media/image56.svg"/><Relationship Id="rId4" Type="http://schemas.openxmlformats.org/officeDocument/2006/relationships/image" Target="../media/image5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2.jpg"/><Relationship Id="rId4" Type="http://schemas.openxmlformats.org/officeDocument/2006/relationships/image" Target="../media/image61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sv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6.svg"/><Relationship Id="rId5" Type="http://schemas.openxmlformats.org/officeDocument/2006/relationships/image" Target="../media/image65.png"/><Relationship Id="rId4" Type="http://schemas.openxmlformats.org/officeDocument/2006/relationships/image" Target="../media/image64.svg"/><Relationship Id="rId9" Type="http://schemas.openxmlformats.org/officeDocument/2006/relationships/image" Target="../media/image5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svg"/><Relationship Id="rId3" Type="http://schemas.openxmlformats.org/officeDocument/2006/relationships/image" Target="../media/image20.png"/><Relationship Id="rId7" Type="http://schemas.openxmlformats.org/officeDocument/2006/relationships/image" Target="../media/image7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0.svg"/><Relationship Id="rId5" Type="http://schemas.openxmlformats.org/officeDocument/2006/relationships/image" Target="../media/image22.png"/><Relationship Id="rId10" Type="http://schemas.openxmlformats.org/officeDocument/2006/relationships/image" Target="../media/image59.png"/><Relationship Id="rId4" Type="http://schemas.openxmlformats.org/officeDocument/2006/relationships/image" Target="../media/image69.svg"/><Relationship Id="rId9" Type="http://schemas.openxmlformats.org/officeDocument/2006/relationships/image" Target="../media/image23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6.svg"/><Relationship Id="rId5" Type="http://schemas.openxmlformats.org/officeDocument/2006/relationships/image" Target="../media/image75.png"/><Relationship Id="rId4" Type="http://schemas.openxmlformats.org/officeDocument/2006/relationships/image" Target="../media/image74.svg"/><Relationship Id="rId9" Type="http://schemas.openxmlformats.org/officeDocument/2006/relationships/image" Target="../media/image79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svg"/><Relationship Id="rId13" Type="http://schemas.openxmlformats.org/officeDocument/2006/relationships/image" Target="../media/image88.png"/><Relationship Id="rId3" Type="http://schemas.openxmlformats.org/officeDocument/2006/relationships/hyperlink" Target="https://microbit.org/teach" TargetMode="External"/><Relationship Id="rId7" Type="http://schemas.openxmlformats.org/officeDocument/2006/relationships/image" Target="../media/image82.png"/><Relationship Id="rId12" Type="http://schemas.openxmlformats.org/officeDocument/2006/relationships/image" Target="../media/image87.sv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1.svg"/><Relationship Id="rId11" Type="http://schemas.openxmlformats.org/officeDocument/2006/relationships/image" Target="../media/image86.png"/><Relationship Id="rId5" Type="http://schemas.openxmlformats.org/officeDocument/2006/relationships/image" Target="../media/image80.png"/><Relationship Id="rId10" Type="http://schemas.openxmlformats.org/officeDocument/2006/relationships/image" Target="../media/image85.svg"/><Relationship Id="rId4" Type="http://schemas.openxmlformats.org/officeDocument/2006/relationships/hyperlink" Target="https://creativecommons.org/licenses/by-sa/4.0/" TargetMode="External"/><Relationship Id="rId9" Type="http://schemas.openxmlformats.org/officeDocument/2006/relationships/image" Target="../media/image84.png"/><Relationship Id="rId14" Type="http://schemas.openxmlformats.org/officeDocument/2006/relationships/image" Target="../media/image89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image" Target="../media/image27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3.svg"/><Relationship Id="rId11" Type="http://schemas.openxmlformats.org/officeDocument/2006/relationships/image" Target="../media/image26.png"/><Relationship Id="rId5" Type="http://schemas.openxmlformats.org/officeDocument/2006/relationships/image" Target="../media/image22.png"/><Relationship Id="rId10" Type="http://schemas.openxmlformats.org/officeDocument/2006/relationships/image" Target="../media/image19.svg"/><Relationship Id="rId4" Type="http://schemas.openxmlformats.org/officeDocument/2006/relationships/image" Target="../media/image21.svg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28.jp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2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9.jpg"/><Relationship Id="rId4" Type="http://schemas.openxmlformats.org/officeDocument/2006/relationships/image" Target="../media/image35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7.svg"/><Relationship Id="rId4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0.jpg"/><Relationship Id="rId4" Type="http://schemas.openxmlformats.org/officeDocument/2006/relationships/image" Target="../media/image3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4A7B3-BBFD-C41B-2D57-44083B9B90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2202" y="2344694"/>
            <a:ext cx="6429498" cy="1828193"/>
          </a:xfrm>
        </p:spPr>
        <p:txBody>
          <a:bodyPr/>
          <a:lstStyle/>
          <a:p>
            <a:r>
              <a:rPr lang="en-US" dirty="0"/>
              <a:t>Lesson 3</a:t>
            </a:r>
            <a:br>
              <a:rPr lang="en-US" dirty="0"/>
            </a:br>
            <a:r>
              <a:rPr lang="en-US" dirty="0"/>
              <a:t>Python emotion badge</a:t>
            </a:r>
          </a:p>
        </p:txBody>
      </p:sp>
      <p:pic>
        <p:nvPicPr>
          <p:cNvPr id="11" name="Picture 32">
            <a:extLst>
              <a:ext uri="{FF2B5EF4-FFF2-40B4-BE49-F238E27FC236}">
                <a16:creationId xmlns:a16="http://schemas.microsoft.com/office/drawing/2014/main" id="{580E9A66-575F-E272-BC25-1A2B1544DF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08342" y="359344"/>
            <a:ext cx="384837" cy="264576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A0006E4D-DF7C-CFB3-950C-A8E5AF37FB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92242" y="389760"/>
            <a:ext cx="292203" cy="30939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D8653AB-D29E-88C0-D12A-CAEE58054E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2202" y="3739736"/>
            <a:ext cx="906368" cy="90636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A40E384-9D1B-F075-52F2-4DEE8F1506E8}"/>
              </a:ext>
            </a:extLst>
          </p:cNvPr>
          <p:cNvSpPr txBox="1"/>
          <p:nvPr/>
        </p:nvSpPr>
        <p:spPr>
          <a:xfrm>
            <a:off x="793179" y="4784156"/>
            <a:ext cx="45720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Updated April 2026. Visit </a:t>
            </a:r>
            <a:r>
              <a:rPr lang="en-GB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https://microbit.org/teach/</a:t>
            </a:r>
            <a:r>
              <a:rPr lang="en-GB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most up-to-date resources.</a:t>
            </a:r>
          </a:p>
        </p:txBody>
      </p:sp>
      <p:pic>
        <p:nvPicPr>
          <p:cNvPr id="6" name="Picture 5" descr="An illustration of a smiley face. ">
            <a:extLst>
              <a:ext uri="{FF2B5EF4-FFF2-40B4-BE49-F238E27FC236}">
                <a16:creationId xmlns:a16="http://schemas.microsoft.com/office/drawing/2014/main" id="{505E9F2D-FC8B-DDDE-8AF7-2B46DE279CF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74043" y="557939"/>
            <a:ext cx="2562387" cy="1921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075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B2AFFC-DE2A-0CBA-7D7E-A9AA63E428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9DC3A-D86C-9C09-1E6B-D818CC4A3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6521016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E7645C"/>
                </a:solidFill>
              </a:rPr>
              <a:t>Create:    </a:t>
            </a:r>
            <a:r>
              <a:rPr lang="en-GB" dirty="0">
                <a:solidFill>
                  <a:schemeClr val="tx1"/>
                </a:solidFill>
              </a:rPr>
              <a:t>tweak the program – icons 2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6F3AD56C-2C06-E33D-A10F-44447AFA7E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6FD20E9-0D83-B2B0-4DEB-5E42830863CC}"/>
              </a:ext>
            </a:extLst>
          </p:cNvPr>
          <p:cNvSpPr txBox="1"/>
          <p:nvPr/>
        </p:nvSpPr>
        <p:spPr>
          <a:xfrm>
            <a:off x="0" y="1152238"/>
            <a:ext cx="4166547" cy="37461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b="1" dirty="0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Create your own icon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to appear when you press button A. It might represent a favourite band, sports team or pet – anything you like!    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Find the Python equivalent of the show LEDs block in the reference by clicking on </a:t>
            </a:r>
            <a:r>
              <a:rPr lang="en-GB" sz="1600" b="1" dirty="0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Display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, then getting the snippet under the heading </a:t>
            </a:r>
            <a:r>
              <a:rPr lang="en-GB" sz="1600" b="1" dirty="0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Images: make your own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. Put this snippet in place of the instruction to display the first icon. Note that LED brightness is represented as a number between 0 and 9, with 0 being off and 9 being the brightest.  </a:t>
            </a:r>
          </a:p>
        </p:txBody>
      </p:sp>
      <p:pic>
        <p:nvPicPr>
          <p:cNvPr id="9" name="Picture 8" descr="while True:&#10;    if button_a.is_pressed():&#10;    display.show(Image(‘09090:’&#10;                                     ‘99999:’&#10;                                     ‘90909:’ &#10;                                     ‘99999:’&#10;                                     ‘00900’))&#10;    if button_b.is_pressed():&#10;        display.show(Image.MEH)">
            <a:extLst>
              <a:ext uri="{FF2B5EF4-FFF2-40B4-BE49-F238E27FC236}">
                <a16:creationId xmlns:a16="http://schemas.microsoft.com/office/drawing/2014/main" id="{D9E9DDD7-E22D-CD55-27F7-057A87DDBD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7636" y="2359404"/>
            <a:ext cx="4823014" cy="2527300"/>
          </a:xfrm>
          <a:prstGeom prst="rect">
            <a:avLst/>
          </a:prstGeom>
        </p:spPr>
      </p:pic>
      <p:pic>
        <p:nvPicPr>
          <p:cNvPr id="4" name="Picture 3" descr="A micro:bit with the LEDs lit up at various levels corresponding to the numbers 0, 3, 5, 7 and 9. ">
            <a:extLst>
              <a:ext uri="{FF2B5EF4-FFF2-40B4-BE49-F238E27FC236}">
                <a16:creationId xmlns:a16="http://schemas.microsoft.com/office/drawing/2014/main" id="{7E4F04CD-749A-8CBF-A0E8-DB8DD1EE47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9750" y="789122"/>
            <a:ext cx="2044700" cy="151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0410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B3F1A9-7376-CB54-B126-CF782A6253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35E93299-1BA1-D0DA-B503-FFE4E7DD2D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24980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5A0358C8-1C5B-C741-5146-466063B2CCF8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18714" y="212542"/>
            <a:ext cx="7139775" cy="75131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0" tIns="180000" rIns="0" bIns="18000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 marL="179388" indent="-134938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lang="en-US" sz="2800" b="1" i="0" kern="1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182563" marR="0" lvl="0" indent="-134938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2A94D6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E7645C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Create: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CE0364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    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tweak the program – show text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1A26AA5-0E7A-AD33-D64C-A02A32A54954}"/>
              </a:ext>
            </a:extLst>
          </p:cNvPr>
          <p:cNvSpPr txBox="1"/>
          <p:nvPr/>
        </p:nvSpPr>
        <p:spPr>
          <a:xfrm>
            <a:off x="291153" y="1101438"/>
            <a:ext cx="8001000" cy="17803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Edit line 11 to </a:t>
            </a:r>
            <a:r>
              <a:rPr lang="en-GB" b="1" dirty="0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show text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instead of an icon when you press button B.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b="1" dirty="0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Test your program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in the micro:bit simulator. 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937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CD0365"/>
              </a:buClr>
              <a:buSzPct val="100000"/>
            </a:pPr>
            <a:endParaRPr lang="en-GB" sz="2000" dirty="0"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26FDB668-7E79-10A5-95CB-7BDB810F24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0623016">
            <a:off x="364642" y="3882736"/>
            <a:ext cx="1033928" cy="797602"/>
          </a:xfrm>
          <a:prstGeom prst="rect">
            <a:avLst/>
          </a:prstGeom>
        </p:spPr>
      </p:pic>
      <p:pic>
        <p:nvPicPr>
          <p:cNvPr id="5" name="Picture 4" descr="while True:&#10;    if button_a.is_pressed():&#10;    display.show(Image(‘09090:’&#10;                                     ‘99999:’&#10;                                     ‘90909:’ &#10;                                     ‘99999:’&#10;                                     ‘00900’))&#10;    if button_b.is_pressed():&#10;        display.scroll(‘Felix’)">
            <a:extLst>
              <a:ext uri="{FF2B5EF4-FFF2-40B4-BE49-F238E27FC236}">
                <a16:creationId xmlns:a16="http://schemas.microsoft.com/office/drawing/2014/main" id="{4592D304-904C-9563-5FA3-BB1B39023B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86024" y="2006600"/>
            <a:ext cx="5526176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1857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7617D0-1970-6B04-AE45-935BF5DBAD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173DECD-89BD-3C0C-1221-5F080CBCA6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25741" y="246868"/>
            <a:ext cx="1724980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B323179-5FBF-205C-AC41-BD00ABC7F1F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66314" y="212542"/>
            <a:ext cx="6759864" cy="75131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0" tIns="180000" rIns="0" bIns="18000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 marL="179388" indent="-134938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lang="en-US" sz="2800" b="1" i="0" kern="1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182563" marR="0" lvl="0" indent="-134938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2A94D6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E7645C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Create: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CE0364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    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tweak the program – sounds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5008D74-74E8-8CC5-40D2-27A67EBCB0CC}"/>
              </a:ext>
            </a:extLst>
          </p:cNvPr>
          <p:cNvSpPr txBox="1"/>
          <p:nvPr/>
        </p:nvSpPr>
        <p:spPr>
          <a:xfrm>
            <a:off x="291153" y="1101438"/>
            <a:ext cx="8001000" cy="2389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Look in the reference in the </a:t>
            </a:r>
            <a:r>
              <a:rPr lang="en-GB" b="1" dirty="0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Sounds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section under the heading </a:t>
            </a:r>
            <a:r>
              <a:rPr lang="en-GB" b="1" dirty="0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Expressive sounds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for snippets of code to play sound effects.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Put these snippets in the place of the current instructions to show icons and text.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937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CD0365"/>
              </a:buClr>
              <a:buSzPct val="100000"/>
            </a:pPr>
            <a:endParaRPr lang="en-GB" sz="2000" dirty="0"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5F10A524-2912-186E-2565-D7C4F88DEA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861505">
            <a:off x="907183" y="3201445"/>
            <a:ext cx="1146000" cy="1489800"/>
          </a:xfrm>
          <a:prstGeom prst="rect">
            <a:avLst/>
          </a:prstGeom>
        </p:spPr>
      </p:pic>
      <p:pic>
        <p:nvPicPr>
          <p:cNvPr id="7" name="Picture 6" descr="from microbit import * &#10;&#10;while True:&#10;    if button_a.is_pressed():&#10;        audio.play(Sound.HAPPY)&#10;    if button_b.is_pressed():&#10;        audio.play(Sound.SAD)">
            <a:extLst>
              <a:ext uri="{FF2B5EF4-FFF2-40B4-BE49-F238E27FC236}">
                <a16:creationId xmlns:a16="http://schemas.microsoft.com/office/drawing/2014/main" id="{B18DD2AD-8C35-8022-2283-EB2A743CAF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42650" y="2590800"/>
            <a:ext cx="4910800" cy="255270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088FDBF3-20FA-5863-CE4F-AA2EB00C09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721600" y="247650"/>
            <a:ext cx="1212850" cy="121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0521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24B605-8E6E-272E-9BC4-33C8A02F34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9E58953F-2D6E-2323-5E34-859DE7F4FE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25741" y="246868"/>
            <a:ext cx="1724980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5A4BF11F-486A-A8F6-0E88-6C6F6BEAB7B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66314" y="212542"/>
            <a:ext cx="7360989" cy="75131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0" tIns="180000" rIns="0" bIns="18000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 marL="179388" indent="-134938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lang="en-US" sz="2800" b="1" i="0" kern="1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182563" marR="0" lvl="0" indent="-134938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2A94D6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E7645C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Create: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CE0364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    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tweak the program – be creative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D4467E1-3877-4F1C-76D2-5859DCDCC39B}"/>
              </a:ext>
            </a:extLst>
          </p:cNvPr>
          <p:cNvSpPr txBox="1"/>
          <p:nvPr/>
        </p:nvSpPr>
        <p:spPr>
          <a:xfrm>
            <a:off x="291153" y="1101438"/>
            <a:ext cx="8001000" cy="15794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Now you have learned the basics, </a:t>
            </a:r>
            <a:r>
              <a:rPr lang="en-GB" sz="1600" b="1" dirty="0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 creative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and make the emotion badge your own. Try to express your personality or interests - include as many lines of code as you like. 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Remember to keep </a:t>
            </a:r>
            <a:r>
              <a:rPr lang="en-GB" sz="1600" b="1" dirty="0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testing your code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in the micro:bit simulator to make sure it works. 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80D32DEE-A0B3-50FD-1212-B4C3639BFC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445959">
            <a:off x="8196729" y="183652"/>
            <a:ext cx="721125" cy="790912"/>
          </a:xfrm>
          <a:prstGeom prst="rect">
            <a:avLst/>
          </a:prstGeom>
        </p:spPr>
      </p:pic>
      <p:pic>
        <p:nvPicPr>
          <p:cNvPr id="3" name="Picture 2" descr="while True: &#10;    if button_a.is_pressed():&#10;        display.show(Image.HAPPY)&#10;        sleep(400)&#10;        audio.play(Sound.HAPPY)&#10;    if button_b.is_pressed():&#10;        display.show(Image.SAD)&#10;        sleep(400)&#10;        audio.play(Sound.SAD)">
            <a:extLst>
              <a:ext uri="{FF2B5EF4-FFF2-40B4-BE49-F238E27FC236}">
                <a16:creationId xmlns:a16="http://schemas.microsoft.com/office/drawing/2014/main" id="{50D2102F-A365-0857-3950-5323054699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2700" y="2463800"/>
            <a:ext cx="4648200" cy="2510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5398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82389F-23F1-CBDF-A69B-53B1422321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61707EE6-B1DF-4F3C-072B-D79BD540B6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24980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729F8B3-8995-3EC9-7A6F-998E69497CB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18714" y="212542"/>
            <a:ext cx="4800994" cy="75131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0" tIns="180000" rIns="0" bIns="18000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 marL="179388" indent="-134938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lang="en-US" sz="2800" b="1" i="0" kern="1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182563" marR="0" lvl="0" indent="-134938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2A94D6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E7645C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Create: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CE0364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    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send to micro:bit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565AFC9-61D3-6CF8-D406-501B92A1493B}"/>
              </a:ext>
            </a:extLst>
          </p:cNvPr>
          <p:cNvSpPr txBox="1"/>
          <p:nvPr/>
        </p:nvSpPr>
        <p:spPr>
          <a:xfrm>
            <a:off x="291153" y="1101438"/>
            <a:ext cx="8001000" cy="1167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Try sending code to your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micro:bit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using the purple </a:t>
            </a:r>
            <a:r>
              <a:rPr lang="en-GB" b="1" dirty="0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Send to </a:t>
            </a:r>
            <a:r>
              <a:rPr lang="en-GB" b="1" dirty="0" err="1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micro:bit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button at the bottom of the screen. Follow the instructions on screen. </a:t>
            </a:r>
          </a:p>
          <a:p>
            <a:pPr marL="7937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CD0365"/>
              </a:buClr>
              <a:buSzPct val="100000"/>
            </a:pPr>
            <a:endParaRPr lang="en-GB" sz="2000" dirty="0"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Send to microbit button ">
            <a:extLst>
              <a:ext uri="{FF2B5EF4-FFF2-40B4-BE49-F238E27FC236}">
                <a16:creationId xmlns:a16="http://schemas.microsoft.com/office/drawing/2014/main" id="{2DFE2975-A71E-D89C-6895-F9ADC17A77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61" y="3216411"/>
            <a:ext cx="5803900" cy="1440684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3A29A4CD-2EDA-EBD7-7A7F-AC16196D3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1092633">
            <a:off x="8083419" y="1287732"/>
            <a:ext cx="799808" cy="846854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A9F20EFC-386A-D4FD-7FEF-006FEBC4D5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7835011">
            <a:off x="591823" y="2652703"/>
            <a:ext cx="734262" cy="734262"/>
          </a:xfrm>
          <a:prstGeom prst="rect">
            <a:avLst/>
          </a:prstGeom>
        </p:spPr>
      </p:pic>
      <p:pic>
        <p:nvPicPr>
          <p:cNvPr id="6" name="Picture 5" descr="micro:bit showing a happy face on its display ">
            <a:extLst>
              <a:ext uri="{FF2B5EF4-FFF2-40B4-BE49-F238E27FC236}">
                <a16:creationId xmlns:a16="http://schemas.microsoft.com/office/drawing/2014/main" id="{4E057FE8-1517-F59F-D166-8A008B4FB8E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694791">
            <a:off x="6223200" y="2585791"/>
            <a:ext cx="2539258" cy="2037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5659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3938579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6C4BC1"/>
                </a:solidFill>
              </a:rPr>
              <a:t>Extend       </a:t>
            </a:r>
            <a:r>
              <a:rPr lang="en-GB" dirty="0">
                <a:solidFill>
                  <a:schemeClr val="tx1"/>
                </a:solidFill>
              </a:rPr>
              <a:t>Shake it!     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920216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6C4BC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60052A-7CBD-35B7-812A-BA802CB8127F}"/>
              </a:ext>
            </a:extLst>
          </p:cNvPr>
          <p:cNvSpPr txBox="1"/>
          <p:nvPr/>
        </p:nvSpPr>
        <p:spPr>
          <a:xfrm>
            <a:off x="291153" y="1101438"/>
            <a:ext cx="3188647" cy="31433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Clr>
                <a:srgbClr val="6C4BC1"/>
              </a:buClr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Can you adjust your emotion badge so that instead of just using buttons for inputs it also uses the </a:t>
            </a:r>
            <a:r>
              <a:rPr lang="en-GB" b="1" dirty="0">
                <a:solidFill>
                  <a:srgbClr val="6C4BC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shake gesture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</a:p>
          <a:p>
            <a:pPr marL="285750" indent="-285750">
              <a:buClr>
                <a:srgbClr val="6C4BC1"/>
              </a:buClr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You will find the snippet you need in the </a:t>
            </a:r>
            <a:r>
              <a:rPr lang="en-GB" b="1" dirty="0">
                <a:solidFill>
                  <a:srgbClr val="6C4BC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reference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in the </a:t>
            </a:r>
            <a:r>
              <a:rPr lang="en-GB" b="1" dirty="0">
                <a:solidFill>
                  <a:srgbClr val="6C4BC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Accelerometer section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under the heading </a:t>
            </a:r>
            <a:r>
              <a:rPr lang="en-GB" b="1" dirty="0">
                <a:solidFill>
                  <a:srgbClr val="6C4BC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Gestures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6C4BC1"/>
              </a:buClr>
              <a:buSzPct val="100000"/>
              <a:buFont typeface="Wingdings" pitchFamily="2" charset="2"/>
              <a:buChar char="§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Graphic 3" descr="Maracas with solid fill">
            <a:extLst>
              <a:ext uri="{FF2B5EF4-FFF2-40B4-BE49-F238E27FC236}">
                <a16:creationId xmlns:a16="http://schemas.microsoft.com/office/drawing/2014/main" id="{209B7063-A697-4A03-D7F0-1155522056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356693">
            <a:off x="7524750" y="234950"/>
            <a:ext cx="1162050" cy="1162050"/>
          </a:xfrm>
          <a:prstGeom prst="rect">
            <a:avLst/>
          </a:prstGeom>
        </p:spPr>
      </p:pic>
      <p:pic>
        <p:nvPicPr>
          <p:cNvPr id="9" name="Picture 8" descr="while True: &#10;    if button_a.is_pressed():&#10;        display.show(Image.HAPPY)&#10;        sleep(400)&#10;    if button_b.is_pressed():&#10;        display.show(Image.SAD)&#10;        sleep(400)&#10;    if accelerometer.was_gesture(‘shake’):&#10;        display.show(Image.CONFUSED)&#10;        sleep(400)">
            <a:extLst>
              <a:ext uri="{FF2B5EF4-FFF2-40B4-BE49-F238E27FC236}">
                <a16:creationId xmlns:a16="http://schemas.microsoft.com/office/drawing/2014/main" id="{BCDC913D-5D34-EC10-1E2A-2090679DC5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14300" y="1625600"/>
            <a:ext cx="559749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1433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1527662" cy="751314"/>
          </a:xfrm>
        </p:spPr>
        <p:txBody>
          <a:bodyPr/>
          <a:lstStyle/>
          <a:p>
            <a:pPr marL="182563"/>
            <a:r>
              <a:rPr lang="en-US" dirty="0">
                <a:solidFill>
                  <a:srgbClr val="2A94D6"/>
                </a:solidFill>
              </a:rPr>
              <a:t>Evaluate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2117924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2A92D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721A38A-EF20-8D95-C2A3-D6290ECB71B1}"/>
              </a:ext>
            </a:extLst>
          </p:cNvPr>
          <p:cNvSpPr txBox="1">
            <a:spLocks/>
          </p:cNvSpPr>
          <p:nvPr/>
        </p:nvSpPr>
        <p:spPr>
          <a:xfrm>
            <a:off x="425534" y="1324737"/>
            <a:ext cx="5060866" cy="3426515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3687" indent="-2857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chemeClr val="accent5"/>
              </a:buClr>
              <a:buSzPct val="100000"/>
              <a:buFont typeface="Wingdings" pitchFamily="2" charset="2"/>
              <a:buChar char="§"/>
            </a:pPr>
            <a:r>
              <a:rPr lang="en-US" sz="1800" dirty="0"/>
              <a:t>How easy was it to code an emotion badge in Python?</a:t>
            </a:r>
          </a:p>
          <a:p>
            <a:pPr marL="293687" indent="-2857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chemeClr val="accent5"/>
              </a:buClr>
              <a:buSzPct val="100000"/>
              <a:buFont typeface="Wingdings" pitchFamily="2" charset="2"/>
              <a:buChar char="§"/>
            </a:pPr>
            <a:r>
              <a:rPr lang="en-US" sz="1800" dirty="0"/>
              <a:t>How did it compare with block-based coding?</a:t>
            </a:r>
          </a:p>
          <a:p>
            <a:pPr marL="293687" indent="-2857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chemeClr val="accent5"/>
              </a:buClr>
              <a:buSzPct val="100000"/>
              <a:buFont typeface="Wingdings" pitchFamily="2" charset="2"/>
              <a:buChar char="§"/>
            </a:pPr>
            <a:r>
              <a:rPr lang="en-US" sz="1800" dirty="0"/>
              <a:t>Why did we need to use a </a:t>
            </a:r>
            <a:r>
              <a:rPr lang="en-US" sz="1800" b="1" dirty="0"/>
              <a:t>while True:</a:t>
            </a:r>
            <a:r>
              <a:rPr lang="en-US" sz="1800" dirty="0"/>
              <a:t> infinite loop?</a:t>
            </a:r>
          </a:p>
          <a:p>
            <a:pPr marL="293687" indent="-2857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chemeClr val="accent5"/>
              </a:buClr>
              <a:buSzPct val="100000"/>
              <a:buFont typeface="Wingdings" pitchFamily="2" charset="2"/>
              <a:buChar char="§"/>
            </a:pPr>
            <a:r>
              <a:rPr lang="en-US" sz="1800" dirty="0"/>
              <a:t>Did the project work as you expected?</a:t>
            </a:r>
          </a:p>
          <a:p>
            <a:pPr marL="293687" indent="-2857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chemeClr val="accent5"/>
              </a:buClr>
              <a:buSzPct val="100000"/>
              <a:buFont typeface="Wingdings" pitchFamily="2" charset="2"/>
              <a:buChar char="§"/>
            </a:pP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How did you modify the code to display different icons and text, and to play sounds?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63125A2-0C38-ADD9-91D6-3D6ECF3616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1092633">
            <a:off x="5331720" y="246128"/>
            <a:ext cx="515680" cy="54601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BA469B92-5986-1E2B-FB5B-697933BCED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7835011">
            <a:off x="8019804" y="4235364"/>
            <a:ext cx="652284" cy="652284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5E03D74E-8E7B-9E83-BC76-D1B24B45C4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116576" y="1030193"/>
            <a:ext cx="177800" cy="177800"/>
          </a:xfrm>
          <a:prstGeom prst="rect">
            <a:avLst/>
          </a:prstGeom>
        </p:spPr>
      </p:pic>
      <p:pic>
        <p:nvPicPr>
          <p:cNvPr id="5" name="Picture 4" descr="micro:bit showing a happy face on its display ">
            <a:extLst>
              <a:ext uri="{FF2B5EF4-FFF2-40B4-BE49-F238E27FC236}">
                <a16:creationId xmlns:a16="http://schemas.microsoft.com/office/drawing/2014/main" id="{1850927E-EC9E-BBD3-402D-D5081CDC5EC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11414" y="1422400"/>
            <a:ext cx="2880136" cy="231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16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014" y="212542"/>
            <a:ext cx="7200689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2A94D6"/>
                </a:solidFill>
              </a:rPr>
              <a:t>Evaluate</a:t>
            </a:r>
            <a:r>
              <a:rPr lang="en-GB" dirty="0">
                <a:solidFill>
                  <a:srgbClr val="7BCDC3"/>
                </a:solidFill>
              </a:rPr>
              <a:t>     </a:t>
            </a:r>
            <a:r>
              <a:rPr lang="en-GB" dirty="0">
                <a:solidFill>
                  <a:schemeClr val="tx1"/>
                </a:solidFill>
              </a:rPr>
              <a:t>revisit the learning objectives</a:t>
            </a:r>
            <a:endParaRPr lang="en-GB" dirty="0">
              <a:solidFill>
                <a:srgbClr val="3FB6FE"/>
              </a:solidFill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34864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2A92D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6C878E6-BFB2-5213-F728-A40F40F32371}"/>
              </a:ext>
            </a:extLst>
          </p:cNvPr>
          <p:cNvSpPr txBox="1">
            <a:spLocks/>
          </p:cNvSpPr>
          <p:nvPr/>
        </p:nvSpPr>
        <p:spPr>
          <a:xfrm>
            <a:off x="355014" y="1034667"/>
            <a:ext cx="4470445" cy="1012719"/>
          </a:xfrm>
          <a:prstGeom prst="roundRect">
            <a:avLst>
              <a:gd name="adj" fmla="val 9134"/>
            </a:avLst>
          </a:prstGeom>
          <a:noFill/>
          <a:ln w="38100">
            <a:solidFill>
              <a:srgbClr val="2A92D6"/>
            </a:solidFill>
          </a:ln>
        </p:spPr>
        <p:txBody>
          <a:bodyPr vert="horz" wrap="square" lIns="720000" tIns="108000" rIns="180000" bIns="10800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dirty="0"/>
              <a:t>I understand that inputs and outputs involve the flow of data in and out of computers.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B41B08B-5F87-BDA0-5675-67053AB5ACBB}"/>
              </a:ext>
            </a:extLst>
          </p:cNvPr>
          <p:cNvSpPr txBox="1">
            <a:spLocks/>
          </p:cNvSpPr>
          <p:nvPr/>
        </p:nvSpPr>
        <p:spPr>
          <a:xfrm>
            <a:off x="355014" y="2186919"/>
            <a:ext cx="4487447" cy="1012719"/>
          </a:xfrm>
          <a:prstGeom prst="roundRect">
            <a:avLst>
              <a:gd name="adj" fmla="val 9134"/>
            </a:avLst>
          </a:prstGeom>
          <a:noFill/>
          <a:ln w="38100">
            <a:solidFill>
              <a:srgbClr val="2A92D6"/>
            </a:solidFill>
          </a:ln>
        </p:spPr>
        <p:txBody>
          <a:bodyPr vert="horz" wrap="square" lIns="720000" tIns="108000" rIns="180000" bIns="10800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dirty="0"/>
              <a:t>I can apply this knowledge to the micro:bit’s button inputs and display output.  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C8F4F329-F093-BC54-A209-F5EC0B5397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5447" y="2541203"/>
            <a:ext cx="439631" cy="498248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563AC40D-1F5A-A3FA-7246-F741197E1D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19679" y="1269813"/>
            <a:ext cx="454285" cy="498248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BB9B3FD5-B7F3-0035-BA01-DDC973AD43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82460">
            <a:off x="7672293" y="464498"/>
            <a:ext cx="1263694" cy="101957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49CEE6-809E-F47E-9B82-EE257F8FA7C3}"/>
              </a:ext>
            </a:extLst>
          </p:cNvPr>
          <p:cNvSpPr txBox="1">
            <a:spLocks/>
          </p:cNvSpPr>
          <p:nvPr/>
        </p:nvSpPr>
        <p:spPr>
          <a:xfrm>
            <a:off x="340041" y="3354634"/>
            <a:ext cx="4487447" cy="1274073"/>
          </a:xfrm>
          <a:prstGeom prst="roundRect">
            <a:avLst>
              <a:gd name="adj" fmla="val 9134"/>
            </a:avLst>
          </a:prstGeom>
          <a:noFill/>
          <a:ln w="38100">
            <a:solidFill>
              <a:srgbClr val="2A92D6"/>
            </a:solidFill>
          </a:ln>
        </p:spPr>
        <p:txBody>
          <a:bodyPr vert="horz" wrap="square" lIns="720000" tIns="108000" rIns="180000" bIns="10800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dirty="0"/>
              <a:t>I can write instructions in Python to make something happen when a button is pressed on the micro:bit.  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9323F4F5-21C6-985B-9B93-6718569762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469451">
            <a:off x="575756" y="3741388"/>
            <a:ext cx="454285" cy="498248"/>
          </a:xfrm>
          <a:prstGeom prst="rect">
            <a:avLst/>
          </a:prstGeom>
        </p:spPr>
      </p:pic>
      <p:pic>
        <p:nvPicPr>
          <p:cNvPr id="6" name="Picture 5" descr="micro:bit showing a happy face on its display">
            <a:extLst>
              <a:ext uri="{FF2B5EF4-FFF2-40B4-BE49-F238E27FC236}">
                <a16:creationId xmlns:a16="http://schemas.microsoft.com/office/drawing/2014/main" id="{E994725A-3CBB-B051-FD60-AF59ED01ECE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47914" y="1841500"/>
            <a:ext cx="2880136" cy="231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0189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237E87-19DC-35C4-C5EC-56D808DC3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82563"/>
            <a:r>
              <a:rPr lang="en-GB" dirty="0"/>
              <a:t>Next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05D8CB-9B0B-B2FE-8270-D7327593F9F3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25535" y="1392234"/>
            <a:ext cx="3870325" cy="2482090"/>
          </a:xfrm>
        </p:spPr>
        <p:txBody>
          <a:bodyPr wrap="square">
            <a:spAutoFit/>
          </a:bodyPr>
          <a:lstStyle/>
          <a:p>
            <a:pPr marL="7937" indent="0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SzPct val="100000"/>
              <a:buNone/>
            </a:pPr>
            <a:r>
              <a:rPr lang="en-GB" sz="2000" dirty="0"/>
              <a:t>Today we learned about inputs, outputs and buttons to make an emotion badge.</a:t>
            </a:r>
          </a:p>
          <a:p>
            <a:pPr marL="7937" indent="0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SzPct val="100000"/>
              <a:buNone/>
            </a:pPr>
            <a:r>
              <a:rPr lang="en-GB" sz="2000" dirty="0"/>
              <a:t>Next time, we will learn about the accelerometer and variables to make a step counter.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DF0C359-6C8C-BB46-F20D-AF658CBC3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900000">
            <a:off x="8001783" y="271603"/>
            <a:ext cx="889000" cy="123190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81165D5A-05F4-C292-B9CC-E121A75C77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8000000">
            <a:off x="4469827" y="4272863"/>
            <a:ext cx="301504" cy="258432"/>
          </a:xfrm>
          <a:prstGeom prst="rect">
            <a:avLst/>
          </a:prstGeom>
        </p:spPr>
      </p:pic>
      <p:pic>
        <p:nvPicPr>
          <p:cNvPr id="4" name="Picture 3" descr="micro:bit displaying the number 2. ">
            <a:extLst>
              <a:ext uri="{FF2B5EF4-FFF2-40B4-BE49-F238E27FC236}">
                <a16:creationId xmlns:a16="http://schemas.microsoft.com/office/drawing/2014/main" id="{09CD653D-28E0-35AD-4808-D29AF1DFB9C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64026" y="2571750"/>
            <a:ext cx="2911206" cy="2336335"/>
          </a:xfrm>
          <a:prstGeom prst="rect">
            <a:avLst/>
          </a:prstGeom>
        </p:spPr>
      </p:pic>
      <p:pic>
        <p:nvPicPr>
          <p:cNvPr id="5" name="Graphic 5">
            <a:extLst>
              <a:ext uri="{FF2B5EF4-FFF2-40B4-BE49-F238E27FC236}">
                <a16:creationId xmlns:a16="http://schemas.microsoft.com/office/drawing/2014/main" id="{64B0C379-709A-56FD-26ED-1B4C8CD558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047544" y="399785"/>
            <a:ext cx="2809965" cy="2106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028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D1E3B7-4797-9827-995D-A3FBACE312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9185" y="3012206"/>
            <a:ext cx="5019621" cy="780983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GB" sz="2400" dirty="0"/>
              <a:t>Visit </a:t>
            </a:r>
            <a:r>
              <a:rPr lang="en-GB" sz="2400" dirty="0">
                <a:solidFill>
                  <a:srgbClr val="6C4BC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microbit.org/teach</a:t>
            </a:r>
            <a:r>
              <a:rPr lang="en-GB" sz="2400" dirty="0">
                <a:solidFill>
                  <a:srgbClr val="6C4BC1"/>
                </a:solidFill>
              </a:rPr>
              <a:t> </a:t>
            </a:r>
            <a:r>
              <a:rPr lang="en-GB" sz="2400" b="0" dirty="0"/>
              <a:t>for more lessons, projects, courses and help.</a:t>
            </a:r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A6576971-27D3-2E83-FB51-9968853DBEC9}"/>
              </a:ext>
            </a:extLst>
          </p:cNvPr>
          <p:cNvSpPr txBox="1">
            <a:spLocks/>
          </p:cNvSpPr>
          <p:nvPr/>
        </p:nvSpPr>
        <p:spPr>
          <a:xfrm>
            <a:off x="701328" y="4051111"/>
            <a:ext cx="7871639" cy="70869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>
                <a:solidFill>
                  <a:srgbClr val="000000"/>
                </a:solidFill>
                <a:ea typeface="Calibri" panose="020F0502020204030204" pitchFamily="34" charset="0"/>
              </a:rPr>
              <a:t>This content is published by the </a:t>
            </a:r>
            <a:r>
              <a:rPr lang="en-GB" err="1">
                <a:solidFill>
                  <a:srgbClr val="000000"/>
                </a:solidFill>
                <a:ea typeface="Calibri" panose="020F0502020204030204" pitchFamily="34" charset="0"/>
              </a:rPr>
              <a:t>Micro:bit</a:t>
            </a:r>
            <a:r>
              <a:rPr lang="en-GB">
                <a:solidFill>
                  <a:srgbClr val="000000"/>
                </a:solidFill>
                <a:ea typeface="Calibri" panose="020F0502020204030204" pitchFamily="34" charset="0"/>
              </a:rPr>
              <a:t> Educational Foundation under a </a:t>
            </a:r>
            <a:br>
              <a:rPr lang="en-GB">
                <a:solidFill>
                  <a:srgbClr val="000000"/>
                </a:solidFill>
                <a:ea typeface="Calibri" panose="020F0502020204030204" pitchFamily="34" charset="0"/>
              </a:rPr>
            </a:br>
            <a:r>
              <a:rPr lang="en-GB" u="sng">
                <a:solidFill>
                  <a:srgbClr val="000000"/>
                </a:solidFill>
                <a:ea typeface="Calibri" panose="020F0502020204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Creative Commons Attribution-ShareAlike 4.0 International (CC BY-SA 4.0)</a:t>
            </a:r>
            <a:r>
              <a:rPr lang="en-GB">
                <a:solidFill>
                  <a:srgbClr val="000000"/>
                </a:solidFill>
                <a:ea typeface="Calibri" panose="020F0502020204030204" pitchFamily="34" charset="0"/>
              </a:rPr>
              <a:t> licence</a:t>
            </a:r>
            <a:endParaRPr lang="en-GB">
              <a:solidFill>
                <a:srgbClr val="000000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B59DB16B-C0C0-F95E-F95E-D32AAACA6F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00000">
            <a:off x="3887540" y="2135306"/>
            <a:ext cx="1175509" cy="72605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8A13E4D5-F906-3AFC-569D-97006BD357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20589501">
            <a:off x="7785632" y="1427237"/>
            <a:ext cx="713099" cy="618019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FA642FD1-E430-9AD5-E723-6D656393C3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572967" y="233350"/>
            <a:ext cx="190748" cy="529855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FFADD1BE-DDB6-4B80-7464-AB048E4F9F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7891768">
            <a:off x="7349223" y="771976"/>
            <a:ext cx="533936" cy="462744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4FC5B1F1-B395-199C-4433-4A992110BB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20623016">
            <a:off x="6595498" y="2166548"/>
            <a:ext cx="1123640" cy="866808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EDC258A1-2B1F-BE7D-B62D-FBC31BB245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356648" y="1584448"/>
            <a:ext cx="937937" cy="987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5792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5DB7A4-1142-019F-EBAD-01840A2F68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E9CD3-ACED-876D-7DB9-D721DCC82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114" y="225242"/>
            <a:ext cx="5421356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2A94D6"/>
                </a:solidFill>
              </a:rPr>
              <a:t> </a:t>
            </a:r>
            <a:r>
              <a:rPr lang="en-GB" dirty="0">
                <a:solidFill>
                  <a:srgbClr val="00A000"/>
                </a:solidFill>
              </a:rPr>
              <a:t>Recap:</a:t>
            </a:r>
            <a:r>
              <a:rPr lang="en-GB" dirty="0">
                <a:solidFill>
                  <a:srgbClr val="E7645C"/>
                </a:solidFill>
              </a:rPr>
              <a:t>     </a:t>
            </a:r>
            <a:r>
              <a:rPr lang="en-GB" dirty="0">
                <a:solidFill>
                  <a:schemeClr val="tx1"/>
                </a:solidFill>
              </a:rPr>
              <a:t>Python</a:t>
            </a:r>
            <a:r>
              <a:rPr lang="en-GB" dirty="0">
                <a:solidFill>
                  <a:srgbClr val="E7645C"/>
                </a:solidFill>
              </a:rPr>
              <a:t> </a:t>
            </a:r>
            <a:r>
              <a:rPr lang="en-GB" dirty="0">
                <a:solidFill>
                  <a:schemeClr val="tx1"/>
                </a:solidFill>
              </a:rPr>
              <a:t>beating heart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397F99B9-BF49-EFAE-F18F-873D028260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00A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MakeCode blocks:&#10;&#10;Forever block containing:&#10;    show icon heart&#10;    pause 500ms&#10;    show icon small heart &#10;    pause 500ms">
            <a:extLst>
              <a:ext uri="{FF2B5EF4-FFF2-40B4-BE49-F238E27FC236}">
                <a16:creationId xmlns:a16="http://schemas.microsoft.com/office/drawing/2014/main" id="{3D0EB637-EBC0-90DB-489B-E23AC99813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730" y="1212527"/>
            <a:ext cx="2743200" cy="3683000"/>
          </a:xfrm>
          <a:prstGeom prst="rect">
            <a:avLst/>
          </a:prstGeom>
        </p:spPr>
      </p:pic>
      <p:pic>
        <p:nvPicPr>
          <p:cNvPr id="4" name="Picture 3" descr="from microbit import *&#10;&#10;while True:&#10;    display.show(Image.HEART)&#10;    sleep(500)&#10;    display.show(Image.HEART_SMALL)&#10;    sleep(500)">
            <a:extLst>
              <a:ext uri="{FF2B5EF4-FFF2-40B4-BE49-F238E27FC236}">
                <a16:creationId xmlns:a16="http://schemas.microsoft.com/office/drawing/2014/main" id="{17C3E508-150E-4C79-A0A4-3D483725952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39053"/>
          <a:stretch>
            <a:fillRect/>
          </a:stretch>
        </p:blipFill>
        <p:spPr>
          <a:xfrm>
            <a:off x="4056466" y="1472566"/>
            <a:ext cx="4737100" cy="2949211"/>
          </a:xfrm>
          <a:prstGeom prst="rect">
            <a:avLst/>
          </a:prstGeom>
        </p:spPr>
      </p:pic>
      <p:cxnSp>
        <p:nvCxnSpPr>
          <p:cNvPr id="8" name="Straight Arrow Connector 7" descr="arrow linking ‘forever’ MakeCode block to ‘while True’ instruction in Python.">
            <a:extLst>
              <a:ext uri="{FF2B5EF4-FFF2-40B4-BE49-F238E27FC236}">
                <a16:creationId xmlns:a16="http://schemas.microsoft.com/office/drawing/2014/main" id="{074B2AE3-3475-3EA8-1D6C-1CF5CC3D9417}"/>
              </a:ext>
            </a:extLst>
          </p:cNvPr>
          <p:cNvCxnSpPr>
            <a:cxnSpLocks/>
          </p:cNvCxnSpPr>
          <p:nvPr/>
        </p:nvCxnSpPr>
        <p:spPr>
          <a:xfrm>
            <a:off x="1998205" y="1663485"/>
            <a:ext cx="2480805" cy="1172705"/>
          </a:xfrm>
          <a:prstGeom prst="straightConnector1">
            <a:avLst/>
          </a:prstGeom>
          <a:ln w="57150">
            <a:solidFill>
              <a:srgbClr val="00A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 descr="Arrow linking ‘show string’ block in MakeCode to ‘display.scroll’ instruction in Python">
            <a:extLst>
              <a:ext uri="{FF2B5EF4-FFF2-40B4-BE49-F238E27FC236}">
                <a16:creationId xmlns:a16="http://schemas.microsoft.com/office/drawing/2014/main" id="{9A692D20-5D3A-75ED-C5FE-4AAEA626F23E}"/>
              </a:ext>
            </a:extLst>
          </p:cNvPr>
          <p:cNvCxnSpPr>
            <a:cxnSpLocks/>
          </p:cNvCxnSpPr>
          <p:nvPr/>
        </p:nvCxnSpPr>
        <p:spPr>
          <a:xfrm>
            <a:off x="2820692" y="2324746"/>
            <a:ext cx="2216257" cy="929898"/>
          </a:xfrm>
          <a:prstGeom prst="straightConnector1">
            <a:avLst/>
          </a:prstGeom>
          <a:ln w="57150">
            <a:solidFill>
              <a:srgbClr val="00A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 descr="Arrow linking ‘show string’ block in MakeCode to ‘display.scroll’ instruction in Python">
            <a:extLst>
              <a:ext uri="{FF2B5EF4-FFF2-40B4-BE49-F238E27FC236}">
                <a16:creationId xmlns:a16="http://schemas.microsoft.com/office/drawing/2014/main" id="{9E0B3889-8691-2B0A-DE99-9945C3224354}"/>
              </a:ext>
            </a:extLst>
          </p:cNvPr>
          <p:cNvCxnSpPr>
            <a:cxnSpLocks/>
          </p:cNvCxnSpPr>
          <p:nvPr/>
        </p:nvCxnSpPr>
        <p:spPr>
          <a:xfrm>
            <a:off x="2890434" y="2845015"/>
            <a:ext cx="2131017" cy="657602"/>
          </a:xfrm>
          <a:prstGeom prst="straightConnector1">
            <a:avLst/>
          </a:prstGeom>
          <a:ln w="57150">
            <a:solidFill>
              <a:srgbClr val="00A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 descr="Arrow linking ‘show string’ block in MakeCode to ‘display.scroll’ instruction in Python">
            <a:extLst>
              <a:ext uri="{FF2B5EF4-FFF2-40B4-BE49-F238E27FC236}">
                <a16:creationId xmlns:a16="http://schemas.microsoft.com/office/drawing/2014/main" id="{7A254C6C-BF98-8AA9-11D4-D9C244C05477}"/>
              </a:ext>
            </a:extLst>
          </p:cNvPr>
          <p:cNvCxnSpPr>
            <a:cxnSpLocks/>
          </p:cNvCxnSpPr>
          <p:nvPr/>
        </p:nvCxnSpPr>
        <p:spPr>
          <a:xfrm>
            <a:off x="2560234" y="3532968"/>
            <a:ext cx="2492213" cy="233120"/>
          </a:xfrm>
          <a:prstGeom prst="straightConnector1">
            <a:avLst/>
          </a:prstGeom>
          <a:ln w="57150">
            <a:solidFill>
              <a:srgbClr val="00A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 descr="Arrow linking ‘show string’ block in MakeCode to ‘display.scroll’ instruction in Python">
            <a:extLst>
              <a:ext uri="{FF2B5EF4-FFF2-40B4-BE49-F238E27FC236}">
                <a16:creationId xmlns:a16="http://schemas.microsoft.com/office/drawing/2014/main" id="{6D02791C-BE4C-0F3E-C66B-722839599C32}"/>
              </a:ext>
            </a:extLst>
          </p:cNvPr>
          <p:cNvCxnSpPr>
            <a:cxnSpLocks/>
          </p:cNvCxnSpPr>
          <p:nvPr/>
        </p:nvCxnSpPr>
        <p:spPr>
          <a:xfrm flipV="1">
            <a:off x="2934131" y="3998563"/>
            <a:ext cx="2071822" cy="118174"/>
          </a:xfrm>
          <a:prstGeom prst="straightConnector1">
            <a:avLst/>
          </a:prstGeom>
          <a:ln w="57150">
            <a:solidFill>
              <a:srgbClr val="00A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Graphic 24">
            <a:extLst>
              <a:ext uri="{FF2B5EF4-FFF2-40B4-BE49-F238E27FC236}">
                <a16:creationId xmlns:a16="http://schemas.microsoft.com/office/drawing/2014/main" id="{FDFDF0B8-E0F3-DBE3-EBF8-E3C766F060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402453" y="664527"/>
            <a:ext cx="381563" cy="404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652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4881144" cy="751314"/>
          </a:xfrm>
        </p:spPr>
        <p:txBody>
          <a:bodyPr/>
          <a:lstStyle/>
          <a:p>
            <a:pPr marL="182563"/>
            <a:r>
              <a:rPr lang="en-GB">
                <a:solidFill>
                  <a:srgbClr val="CE0364"/>
                </a:solidFill>
              </a:rPr>
              <a:t>Think:     </a:t>
            </a:r>
            <a:r>
              <a:rPr lang="en-GB" sz="2800">
                <a:solidFill>
                  <a:srgbClr val="000000"/>
                </a:solidFill>
              </a:rPr>
              <a:t>learning objectives</a:t>
            </a:r>
            <a:endParaRPr lang="en-GB">
              <a:solidFill>
                <a:srgbClr val="CE0364"/>
              </a:solidFill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24980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E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C44F27-90B1-C3C7-0CD3-A05CCB43B011}"/>
              </a:ext>
            </a:extLst>
          </p:cNvPr>
          <p:cNvSpPr txBox="1">
            <a:spLocks/>
          </p:cNvSpPr>
          <p:nvPr/>
        </p:nvSpPr>
        <p:spPr>
          <a:xfrm>
            <a:off x="496564" y="1049346"/>
            <a:ext cx="4470445" cy="1012719"/>
          </a:xfrm>
          <a:prstGeom prst="roundRect">
            <a:avLst>
              <a:gd name="adj" fmla="val 9134"/>
            </a:avLst>
          </a:prstGeom>
          <a:noFill/>
          <a:ln w="38100">
            <a:solidFill>
              <a:srgbClr val="CE0364"/>
            </a:solidFill>
          </a:ln>
        </p:spPr>
        <p:txBody>
          <a:bodyPr vert="horz" wrap="square" lIns="720000" tIns="108000" rIns="180000" bIns="10800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dirty="0"/>
              <a:t>I understand that inputs and outputs involve the flow of data in and out of computers.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1FC7C6C-E0BA-4298-1C30-FF12374E35D3}"/>
              </a:ext>
            </a:extLst>
          </p:cNvPr>
          <p:cNvSpPr txBox="1">
            <a:spLocks/>
          </p:cNvSpPr>
          <p:nvPr/>
        </p:nvSpPr>
        <p:spPr>
          <a:xfrm>
            <a:off x="479562" y="2241352"/>
            <a:ext cx="4487447" cy="1012719"/>
          </a:xfrm>
          <a:prstGeom prst="roundRect">
            <a:avLst>
              <a:gd name="adj" fmla="val 9134"/>
            </a:avLst>
          </a:prstGeom>
          <a:noFill/>
          <a:ln w="38100">
            <a:solidFill>
              <a:srgbClr val="CE0364"/>
            </a:solidFill>
          </a:ln>
        </p:spPr>
        <p:txBody>
          <a:bodyPr vert="horz" wrap="square" lIns="720000" tIns="108000" rIns="180000" bIns="10800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dirty="0"/>
              <a:t>I can apply this knowledge to the micro:bit’s button inputs and display output. 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4A646EBF-78EB-6791-556B-D8B5317F0C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9583" y="2607677"/>
            <a:ext cx="439631" cy="498248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5D146C90-43F0-F2A4-BB91-6F74E18D22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36172" y="1144394"/>
            <a:ext cx="454285" cy="498248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6E9AE5A1-62B3-E38C-0FBA-CB4CFD692B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861505">
            <a:off x="6516053" y="1857043"/>
            <a:ext cx="1530767" cy="1989998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7B86F873-6D24-644F-43F7-945293CA26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402453" y="664527"/>
            <a:ext cx="381563" cy="404007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2B3E8857-067A-744B-864D-34EF9B2C25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5300000">
            <a:off x="7809781" y="258336"/>
            <a:ext cx="422148" cy="402046"/>
          </a:xfrm>
          <a:prstGeom prst="rect">
            <a:avLst/>
          </a:prstGeom>
        </p:spPr>
      </p:pic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E5DF32C5-7DF9-0008-87E8-63D4A8CB5287}"/>
              </a:ext>
            </a:extLst>
          </p:cNvPr>
          <p:cNvSpPr txBox="1">
            <a:spLocks/>
          </p:cNvSpPr>
          <p:nvPr/>
        </p:nvSpPr>
        <p:spPr>
          <a:xfrm>
            <a:off x="479562" y="3432499"/>
            <a:ext cx="4470445" cy="1274073"/>
          </a:xfrm>
          <a:prstGeom prst="roundRect">
            <a:avLst>
              <a:gd name="adj" fmla="val 9134"/>
            </a:avLst>
          </a:prstGeom>
          <a:noFill/>
          <a:ln w="38100">
            <a:solidFill>
              <a:srgbClr val="CE0364"/>
            </a:solidFill>
          </a:ln>
        </p:spPr>
        <p:txBody>
          <a:bodyPr vert="horz" wrap="square" lIns="720000" tIns="108000" rIns="180000" bIns="10800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dirty="0"/>
              <a:t>I can write instructions in Python to make something happen when a button is pressed on the micro:bit. </a:t>
            </a: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D7E7F066-9C3B-0B5D-E643-796AAD9E0E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469451">
            <a:off x="686969" y="3930514"/>
            <a:ext cx="454285" cy="498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462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12A5C8-EA07-2D48-2921-8BD526AF7C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515573-CBA4-BD46-9D32-E0AC056F59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114" y="225242"/>
            <a:ext cx="6977872" cy="751314"/>
          </a:xfrm>
          <a:ln>
            <a:noFill/>
          </a:ln>
        </p:spPr>
        <p:txBody>
          <a:bodyPr/>
          <a:lstStyle/>
          <a:p>
            <a:pPr marL="182563"/>
            <a:r>
              <a:rPr lang="en-GB" dirty="0">
                <a:solidFill>
                  <a:srgbClr val="CD0365"/>
                </a:solidFill>
              </a:rPr>
              <a:t>  Think:</a:t>
            </a:r>
            <a:r>
              <a:rPr lang="en-GB" dirty="0">
                <a:solidFill>
                  <a:srgbClr val="2A94D6"/>
                </a:solidFill>
              </a:rPr>
              <a:t>   </a:t>
            </a:r>
            <a:r>
              <a:rPr lang="en-GB" dirty="0">
                <a:solidFill>
                  <a:srgbClr val="E7645C"/>
                </a:solidFill>
              </a:rPr>
              <a:t>  </a:t>
            </a:r>
            <a:r>
              <a:rPr lang="en-GB" dirty="0">
                <a:solidFill>
                  <a:schemeClr val="tx1"/>
                </a:solidFill>
              </a:rPr>
              <a:t>compare </a:t>
            </a:r>
            <a:r>
              <a:rPr lang="en-GB" dirty="0" err="1">
                <a:solidFill>
                  <a:schemeClr val="tx1"/>
                </a:solidFill>
              </a:rPr>
              <a:t>MakeCode</a:t>
            </a:r>
            <a:r>
              <a:rPr lang="en-GB" dirty="0">
                <a:solidFill>
                  <a:schemeClr val="tx1"/>
                </a:solidFill>
              </a:rPr>
              <a:t> to Python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CA244F65-C12B-90E9-EAE1-34D263F415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D036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0B595C6-115F-BAA2-973E-121BCC976699}"/>
              </a:ext>
            </a:extLst>
          </p:cNvPr>
          <p:cNvSpPr txBox="1"/>
          <p:nvPr/>
        </p:nvSpPr>
        <p:spPr>
          <a:xfrm>
            <a:off x="279400" y="1130300"/>
            <a:ext cx="6977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CD0365"/>
              </a:buClr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Can you match instructions in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MakeCode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for an 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emotion badge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project with their equivalent in Python?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 descr="MakeCode blocks:&#10;&#10;on button A pressed block containing show icon happy &#10;&#10;on button B pressed block&#10;containing show icon sad ">
            <a:extLst>
              <a:ext uri="{FF2B5EF4-FFF2-40B4-BE49-F238E27FC236}">
                <a16:creationId xmlns:a16="http://schemas.microsoft.com/office/drawing/2014/main" id="{1369FBCE-4AFA-F8E4-4AFD-4A57A62679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820" y="1879600"/>
            <a:ext cx="2417980" cy="3059674"/>
          </a:xfrm>
          <a:prstGeom prst="rect">
            <a:avLst/>
          </a:prstGeom>
        </p:spPr>
      </p:pic>
      <p:pic>
        <p:nvPicPr>
          <p:cNvPr id="7" name="Picture 6" descr="from microbit import *&#10;&#10;while True:&#10;    if button_a.is_pressed():&#10;        display.show(Image.HAPPY)&#10;    if button_b.is_pressed():&#10;        display.show(Image.SAD)">
            <a:extLst>
              <a:ext uri="{FF2B5EF4-FFF2-40B4-BE49-F238E27FC236}">
                <a16:creationId xmlns:a16="http://schemas.microsoft.com/office/drawing/2014/main" id="{8D1E3CC5-7E6E-620A-F7CD-2B917EC1BF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1800" y="1797050"/>
            <a:ext cx="5976952" cy="2901950"/>
          </a:xfrm>
          <a:prstGeom prst="rect">
            <a:avLst/>
          </a:prstGeom>
        </p:spPr>
      </p:pic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93A4405D-09B9-8F38-4373-49042DAE61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2628900" y="2209800"/>
            <a:ext cx="1684683" cy="1000539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2B992F29-7411-4643-8290-0D0A907023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2235200" y="2628900"/>
            <a:ext cx="2413000" cy="92710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093BFE96-ED9D-1CF3-367B-407A0B6BAB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2603500" y="3733800"/>
            <a:ext cx="1638300" cy="11430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12DBD08-B5E4-2362-16D7-23F3717D78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2273300" y="4229100"/>
            <a:ext cx="2425700" cy="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Graphic 5">
            <a:extLst>
              <a:ext uri="{FF2B5EF4-FFF2-40B4-BE49-F238E27FC236}">
                <a16:creationId xmlns:a16="http://schemas.microsoft.com/office/drawing/2014/main" id="{11C395F2-A385-12B9-21B1-A13B74E5D2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687959" y="695629"/>
            <a:ext cx="751314" cy="751314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EDA329B7-5F23-FA66-E002-C6B420CD21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229589" y="1071286"/>
            <a:ext cx="751314" cy="751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664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5DC3C-0C5E-003A-40F9-7AE414343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4F3DBA-680B-7886-835B-89EDB5C0D0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114" y="225242"/>
            <a:ext cx="8017644" cy="751314"/>
          </a:xfrm>
          <a:ln>
            <a:noFill/>
          </a:ln>
        </p:spPr>
        <p:txBody>
          <a:bodyPr/>
          <a:lstStyle/>
          <a:p>
            <a:pPr marL="182563"/>
            <a:r>
              <a:rPr lang="en-GB" dirty="0">
                <a:solidFill>
                  <a:srgbClr val="CD0365"/>
                </a:solidFill>
              </a:rPr>
              <a:t>  Think:</a:t>
            </a:r>
            <a:r>
              <a:rPr lang="en-GB" dirty="0">
                <a:solidFill>
                  <a:srgbClr val="2A94D6"/>
                </a:solidFill>
              </a:rPr>
              <a:t>   </a:t>
            </a:r>
            <a:r>
              <a:rPr lang="en-GB" dirty="0">
                <a:solidFill>
                  <a:srgbClr val="E7645C"/>
                </a:solidFill>
              </a:rPr>
              <a:t>  </a:t>
            </a:r>
            <a:r>
              <a:rPr lang="en-GB" dirty="0">
                <a:solidFill>
                  <a:schemeClr val="tx1"/>
                </a:solidFill>
              </a:rPr>
              <a:t>Python does not have ‘event’ blocks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7165E9C1-7AAE-FD04-2C22-2733806C69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D036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MakeCode blocks:&#10;&#10;on button A pressed block containing show icon happy &#10;&#10;on button B pressed block&#10;containing show icon sad ">
            <a:extLst>
              <a:ext uri="{FF2B5EF4-FFF2-40B4-BE49-F238E27FC236}">
                <a16:creationId xmlns:a16="http://schemas.microsoft.com/office/drawing/2014/main" id="{C0D39D7B-C509-F417-E059-6F48FE49BC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906" y="2607628"/>
            <a:ext cx="1856745" cy="2349496"/>
          </a:xfrm>
          <a:prstGeom prst="rect">
            <a:avLst/>
          </a:prstGeom>
        </p:spPr>
      </p:pic>
      <p:pic>
        <p:nvPicPr>
          <p:cNvPr id="7" name="Picture 6" descr="from microbit import *&#10;&#10;while True:&#10;    if button_a.is_pressed():&#10;        display.show(Image.HAPPY)&#10;    if button_b.is_pressed():&#10;        display.show(Image.SAD)">
            <a:extLst>
              <a:ext uri="{FF2B5EF4-FFF2-40B4-BE49-F238E27FC236}">
                <a16:creationId xmlns:a16="http://schemas.microsoft.com/office/drawing/2014/main" id="{E5ED5ABE-D741-D3C8-28A7-ABFA70106BB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9925" t="24992"/>
          <a:stretch>
            <a:fillRect/>
          </a:stretch>
        </p:blipFill>
        <p:spPr>
          <a:xfrm>
            <a:off x="3337345" y="2694032"/>
            <a:ext cx="5383749" cy="21766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EB2680C-1542-6EB7-B4E8-D3D623FCB932}"/>
              </a:ext>
            </a:extLst>
          </p:cNvPr>
          <p:cNvSpPr txBox="1"/>
          <p:nvPr/>
        </p:nvSpPr>
        <p:spPr>
          <a:xfrm>
            <a:off x="279399" y="1130300"/>
            <a:ext cx="844169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CD0365"/>
              </a:buClr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ea typeface="Calibri" panose="020F0502020204030204" pitchFamily="34" charset="0"/>
              </a:rPr>
              <a:t>Python needs a </a:t>
            </a:r>
            <a:r>
              <a:rPr lang="en-GB" b="1" dirty="0">
                <a:solidFill>
                  <a:srgbClr val="CD0365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while True:</a:t>
            </a:r>
            <a:r>
              <a:rPr lang="en-GB" b="1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dirty="0">
                <a:latin typeface="Arial" panose="020B0604020202020204" pitchFamily="34" charset="0"/>
                <a:ea typeface="Calibri" panose="020F0502020204030204" pitchFamily="34" charset="0"/>
              </a:rPr>
              <a:t>infinite loop when using inputs like buttons.</a:t>
            </a:r>
          </a:p>
          <a:p>
            <a:pPr marL="285750" indent="-285750">
              <a:buClr>
                <a:srgbClr val="CD0365"/>
              </a:buClr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ea typeface="Calibri" panose="020F0502020204030204" pitchFamily="34" charset="0"/>
              </a:rPr>
              <a:t>Unlike </a:t>
            </a:r>
            <a:r>
              <a:rPr lang="en-GB" dirty="0" err="1">
                <a:latin typeface="Arial" panose="020B0604020202020204" pitchFamily="34" charset="0"/>
                <a:ea typeface="Calibri" panose="020F0502020204030204" pitchFamily="34" charset="0"/>
              </a:rPr>
              <a:t>MakeCode</a:t>
            </a:r>
            <a:r>
              <a:rPr lang="en-GB" dirty="0">
                <a:latin typeface="Arial" panose="020B0604020202020204" pitchFamily="34" charset="0"/>
                <a:ea typeface="Calibri" panose="020F0502020204030204" pitchFamily="34" charset="0"/>
              </a:rPr>
              <a:t>, there are no ‘event blocks’ in Python which respond to events like pushing a button.</a:t>
            </a:r>
          </a:p>
          <a:p>
            <a:pPr marL="285750" indent="-285750">
              <a:buClr>
                <a:srgbClr val="CD0365"/>
              </a:buClr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ea typeface="Calibri" panose="020F0502020204030204" pitchFamily="34" charset="0"/>
              </a:rPr>
              <a:t>We need to write code to keep checking </a:t>
            </a:r>
            <a:r>
              <a:rPr lang="en-GB" b="1" dirty="0">
                <a:solidFill>
                  <a:srgbClr val="CD0365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if</a:t>
            </a:r>
            <a:r>
              <a:rPr lang="en-GB" dirty="0">
                <a:latin typeface="Arial" panose="020B0604020202020204" pitchFamily="34" charset="0"/>
                <a:ea typeface="Calibri" panose="020F0502020204030204" pitchFamily="34" charset="0"/>
              </a:rPr>
              <a:t> a button is pressed.</a:t>
            </a:r>
          </a:p>
          <a:p>
            <a:pPr marL="285750" indent="-285750">
              <a:buClr>
                <a:srgbClr val="CD0365"/>
              </a:buClr>
              <a:buFont typeface="Wingdings" pitchFamily="2" charset="2"/>
              <a:buChar char="§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30420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C7E30C-C02E-F25E-C551-7DAC6F38F8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12FD7D-8FEF-F193-45A2-FE3E11869A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114" y="225242"/>
            <a:ext cx="5059077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2A94D6"/>
                </a:solidFill>
              </a:rPr>
              <a:t>  </a:t>
            </a:r>
            <a:r>
              <a:rPr lang="en-GB" dirty="0">
                <a:solidFill>
                  <a:srgbClr val="CD0365"/>
                </a:solidFill>
              </a:rPr>
              <a:t>Think:</a:t>
            </a:r>
            <a:r>
              <a:rPr lang="en-GB" dirty="0">
                <a:solidFill>
                  <a:srgbClr val="E7645C"/>
                </a:solidFill>
              </a:rPr>
              <a:t>     </a:t>
            </a:r>
            <a:r>
              <a:rPr lang="en-GB" dirty="0">
                <a:solidFill>
                  <a:schemeClr val="tx1"/>
                </a:solidFill>
              </a:rPr>
              <a:t>inputs and outputs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E3FF456E-C760-6227-7F59-532ACD6F3F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D036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0FE049-297F-E186-E437-E3D0D7F6F4C6}"/>
              </a:ext>
            </a:extLst>
          </p:cNvPr>
          <p:cNvSpPr txBox="1"/>
          <p:nvPr/>
        </p:nvSpPr>
        <p:spPr>
          <a:xfrm>
            <a:off x="342900" y="1343765"/>
            <a:ext cx="4254500" cy="34375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0837" indent="-342900">
              <a:lnSpc>
                <a:spcPct val="110000"/>
              </a:lnSpc>
              <a:spcAft>
                <a:spcPts val="1200"/>
              </a:spcAft>
              <a:buClr>
                <a:srgbClr val="CD0365"/>
              </a:buClr>
              <a:buSzPct val="100000"/>
              <a:buFont typeface="Wingdings" pitchFamily="2" charset="2"/>
              <a:buChar char="§"/>
            </a:pPr>
            <a:r>
              <a:rPr lang="en-GB" sz="1900" dirty="0">
                <a:latin typeface="Arial" panose="020B0604020202020204" pitchFamily="34" charset="0"/>
                <a:cs typeface="Arial" panose="020B0604020202020204" pitchFamily="34" charset="0"/>
              </a:rPr>
              <a:t>An </a:t>
            </a:r>
            <a:r>
              <a:rPr lang="en-GB" sz="1900" b="1" dirty="0">
                <a:solidFill>
                  <a:srgbClr val="CD03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input</a:t>
            </a:r>
            <a:r>
              <a:rPr lang="en-GB" sz="1900" dirty="0">
                <a:latin typeface="Arial" panose="020B0604020202020204" pitchFamily="34" charset="0"/>
                <a:cs typeface="Arial" panose="020B0604020202020204" pitchFamily="34" charset="0"/>
              </a:rPr>
              <a:t> is data sent to a computer for processing. The micro:bit’s buttons are input devices. </a:t>
            </a:r>
          </a:p>
          <a:p>
            <a:pPr marL="350837" indent="-342900">
              <a:lnSpc>
                <a:spcPct val="110000"/>
              </a:lnSpc>
              <a:spcAft>
                <a:spcPts val="1200"/>
              </a:spcAft>
              <a:buClr>
                <a:srgbClr val="CD0365"/>
              </a:buClr>
              <a:buSzPct val="100000"/>
              <a:buFont typeface="Wingdings" pitchFamily="2" charset="2"/>
              <a:buChar char="§"/>
            </a:pPr>
            <a:r>
              <a:rPr lang="en-GB" sz="1900" dirty="0">
                <a:latin typeface="Arial" panose="020B0604020202020204" pitchFamily="34" charset="0"/>
                <a:cs typeface="Arial" panose="020B0604020202020204" pitchFamily="34" charset="0"/>
              </a:rPr>
              <a:t>An </a:t>
            </a:r>
            <a:r>
              <a:rPr lang="en-GB" sz="1900" b="1" dirty="0">
                <a:solidFill>
                  <a:srgbClr val="CD03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output</a:t>
            </a:r>
            <a:r>
              <a:rPr lang="en-GB" sz="1900" dirty="0">
                <a:latin typeface="Arial" panose="020B0604020202020204" pitchFamily="34" charset="0"/>
                <a:cs typeface="Arial" panose="020B0604020202020204" pitchFamily="34" charset="0"/>
              </a:rPr>
              <a:t> is data sent from a computer such as information shown on the LED display. In this program, the output is the happy and sad icons shown on the display when you press a button.</a:t>
            </a:r>
          </a:p>
        </p:txBody>
      </p:sp>
      <p:pic>
        <p:nvPicPr>
          <p:cNvPr id="3" name="Picture 2" descr="from microbit import *&#10;&#10;while True:&#10;    if button_a.is_pressed():&#10;        display.show(Image.HAPPY)&#10;    if button_b.is_pressed():&#10;        display.show(Image.SAD)">
            <a:extLst>
              <a:ext uri="{FF2B5EF4-FFF2-40B4-BE49-F238E27FC236}">
                <a16:creationId xmlns:a16="http://schemas.microsoft.com/office/drawing/2014/main" id="{18A194AE-31F0-C45A-CAC5-133C737090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2412" y="1343765"/>
            <a:ext cx="4262452" cy="2069520"/>
          </a:xfrm>
          <a:prstGeom prst="rect">
            <a:avLst/>
          </a:prstGeom>
        </p:spPr>
      </p:pic>
      <p:cxnSp>
        <p:nvCxnSpPr>
          <p:cNvPr id="4" name="Straight Arrow Connector 3" descr="arrow linking ‘forever’ MakeCode block to ‘while True’ instruction in Python.">
            <a:extLst>
              <a:ext uri="{FF2B5EF4-FFF2-40B4-BE49-F238E27FC236}">
                <a16:creationId xmlns:a16="http://schemas.microsoft.com/office/drawing/2014/main" id="{BAE9D907-6F57-84BC-A6F1-90335EDCFBAD}"/>
              </a:ext>
            </a:extLst>
          </p:cNvPr>
          <p:cNvCxnSpPr>
            <a:cxnSpLocks/>
          </p:cNvCxnSpPr>
          <p:nvPr/>
        </p:nvCxnSpPr>
        <p:spPr>
          <a:xfrm>
            <a:off x="3870070" y="2201254"/>
            <a:ext cx="1841961" cy="129564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 descr="arrow linking ‘forever’ MakeCode block to ‘while True’ instruction in Python.">
            <a:extLst>
              <a:ext uri="{FF2B5EF4-FFF2-40B4-BE49-F238E27FC236}">
                <a16:creationId xmlns:a16="http://schemas.microsoft.com/office/drawing/2014/main" id="{F441D4D2-E269-CAEB-7FDE-E479F6AA715A}"/>
              </a:ext>
            </a:extLst>
          </p:cNvPr>
          <p:cNvCxnSpPr>
            <a:cxnSpLocks/>
          </p:cNvCxnSpPr>
          <p:nvPr/>
        </p:nvCxnSpPr>
        <p:spPr>
          <a:xfrm flipV="1">
            <a:off x="4210478" y="2571750"/>
            <a:ext cx="1882673" cy="69549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6353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9E0655-9F8B-8264-253E-A119789348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836FA-7BB3-729C-317E-625DBDC8A8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114" y="225242"/>
            <a:ext cx="3961021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2A94D6"/>
                </a:solidFill>
              </a:rPr>
              <a:t>  </a:t>
            </a:r>
            <a:r>
              <a:rPr lang="en-GB" dirty="0">
                <a:solidFill>
                  <a:srgbClr val="CD0365"/>
                </a:solidFill>
              </a:rPr>
              <a:t>Think:</a:t>
            </a:r>
            <a:r>
              <a:rPr lang="en-GB" dirty="0">
                <a:solidFill>
                  <a:srgbClr val="E7645C"/>
                </a:solidFill>
              </a:rPr>
              <a:t>     </a:t>
            </a:r>
            <a:r>
              <a:rPr lang="en-GB" dirty="0">
                <a:solidFill>
                  <a:schemeClr val="tx1"/>
                </a:solidFill>
              </a:rPr>
              <a:t>indentations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5D423750-330C-5D52-26C3-1DC15F2630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D036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9EE29B-B3C2-EAC7-367A-8FCFCDB6C486}"/>
              </a:ext>
            </a:extLst>
          </p:cNvPr>
          <p:cNvSpPr txBox="1"/>
          <p:nvPr/>
        </p:nvSpPr>
        <p:spPr>
          <a:xfrm>
            <a:off x="342900" y="1343765"/>
            <a:ext cx="4254500" cy="3236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CD0365"/>
              </a:buClr>
              <a:buSzPct val="100000"/>
              <a:buFont typeface="Wingdings" pitchFamily="2" charset="2"/>
              <a:buChar char="§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Look at how the code is </a:t>
            </a:r>
            <a:r>
              <a:rPr lang="en-GB" sz="2000" b="1" dirty="0">
                <a:solidFill>
                  <a:srgbClr val="CD03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indented.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What do you notice?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CD0365"/>
              </a:buClr>
              <a:buSzPct val="100000"/>
              <a:buFont typeface="Wingdings" pitchFamily="2" charset="2"/>
              <a:buChar char="§"/>
            </a:pPr>
            <a:r>
              <a:rPr lang="en-GB" sz="2000" b="1" dirty="0">
                <a:solidFill>
                  <a:srgbClr val="CD03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Question: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Why do you think the code is indented like this?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CD0365"/>
              </a:buClr>
              <a:buSzPct val="100000"/>
              <a:buFont typeface="Wingdings" pitchFamily="2" charset="2"/>
              <a:buChar char="§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Lines 4-7 are inside the</a:t>
            </a:r>
            <a:b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while True: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infinite loop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CD0365"/>
              </a:buClr>
              <a:buSzPct val="100000"/>
              <a:buFont typeface="Wingdings" pitchFamily="2" charset="2"/>
              <a:buChar char="§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Lines 5 and 7 are inside conditional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if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statements. </a:t>
            </a: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CFD6A185-BBB9-2F75-C7E9-2B9EC0E76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0623016">
            <a:off x="8053874" y="4014627"/>
            <a:ext cx="898668" cy="693258"/>
          </a:xfrm>
          <a:prstGeom prst="rect">
            <a:avLst/>
          </a:prstGeom>
        </p:spPr>
      </p:pic>
      <p:pic>
        <p:nvPicPr>
          <p:cNvPr id="3" name="Picture 2" descr="from microbit import *&#10;&#10;while True:&#10;    if button_a.is_pressed():&#10;        display.show(Image.HAPPY)&#10;    if button_b.is_pressed():&#10;        display.show(Image.SAD)">
            <a:extLst>
              <a:ext uri="{FF2B5EF4-FFF2-40B4-BE49-F238E27FC236}">
                <a16:creationId xmlns:a16="http://schemas.microsoft.com/office/drawing/2014/main" id="{5FC0F638-1555-52C4-80FB-491B4F6A48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35500" y="1035050"/>
            <a:ext cx="4262452" cy="2069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848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4B5DAB-9E62-AD39-AAC0-AB4D549EA3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8AE28A-F99D-2322-35E4-2EC1CD3DA5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103" y="225242"/>
            <a:ext cx="8539197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E7645C"/>
                </a:solidFill>
              </a:rPr>
              <a:t>Create:    </a:t>
            </a:r>
            <a:r>
              <a:rPr lang="en-GB" dirty="0">
                <a:solidFill>
                  <a:schemeClr val="tx1"/>
                </a:solidFill>
              </a:rPr>
              <a:t>edit the code to make an emotion badge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89E45EA7-4FF8-330C-9EEB-9A5194177A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384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from microbit import *&#10;&#10;while True:&#10;    if button_a.is_pressed():&#10;        display.show(Image.HAPPY)&#10;    if button_b.is_pressed():&#10;        display.show(Image.SAD)">
            <a:extLst>
              <a:ext uri="{FF2B5EF4-FFF2-40B4-BE49-F238E27FC236}">
                <a16:creationId xmlns:a16="http://schemas.microsoft.com/office/drawing/2014/main" id="{F7915A47-1C79-2027-03D9-32E5CD70A4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38154"/>
            <a:ext cx="4597400" cy="2232145"/>
          </a:xfrm>
          <a:prstGeom prst="rect">
            <a:avLst/>
          </a:prstGeom>
        </p:spPr>
      </p:pic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B9EB279D-E5D8-CFBF-D927-D8106768D031}"/>
              </a:ext>
            </a:extLst>
          </p:cNvPr>
          <p:cNvSpPr txBox="1">
            <a:spLocks/>
          </p:cNvSpPr>
          <p:nvPr/>
        </p:nvSpPr>
        <p:spPr>
          <a:xfrm>
            <a:off x="4736989" y="1341349"/>
            <a:ext cx="4305411" cy="366613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dirty="0"/>
              <a:t>Edit or replace the existing code carefully so it matches the code here. Lower case and capital letters are important!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dirty="0"/>
              <a:t>If you delete the existing code in the Python Editor, leave </a:t>
            </a:r>
            <a:r>
              <a:rPr lang="en-GB" sz="1600" b="1" dirty="0">
                <a:solidFill>
                  <a:srgbClr val="E7645C"/>
                </a:solidFill>
              </a:rPr>
              <a:t>from </a:t>
            </a:r>
            <a:r>
              <a:rPr lang="en-GB" sz="1600" b="1" dirty="0" err="1">
                <a:solidFill>
                  <a:srgbClr val="E7645C"/>
                </a:solidFill>
              </a:rPr>
              <a:t>microbit</a:t>
            </a:r>
            <a:r>
              <a:rPr lang="en-GB" sz="1600" b="1" dirty="0">
                <a:solidFill>
                  <a:srgbClr val="E7645C"/>
                </a:solidFill>
              </a:rPr>
              <a:t> import * </a:t>
            </a:r>
            <a:r>
              <a:rPr lang="en-GB" sz="1600" dirty="0"/>
              <a:t>at the top.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dirty="0"/>
              <a:t>Use </a:t>
            </a:r>
            <a:r>
              <a:rPr lang="en-GB" sz="1600" b="1" dirty="0">
                <a:solidFill>
                  <a:srgbClr val="E7645C"/>
                </a:solidFill>
              </a:rPr>
              <a:t>auto-complete</a:t>
            </a:r>
            <a:r>
              <a:rPr lang="en-GB" sz="1600" dirty="0"/>
              <a:t> or the </a:t>
            </a:r>
            <a:r>
              <a:rPr lang="en-GB" sz="1600" b="1" dirty="0">
                <a:solidFill>
                  <a:srgbClr val="E7645C"/>
                </a:solidFill>
              </a:rPr>
              <a:t>reference</a:t>
            </a:r>
            <a:r>
              <a:rPr lang="en-GB" sz="1600" dirty="0"/>
              <a:t> to help you.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dirty="0"/>
              <a:t>Be careful to </a:t>
            </a:r>
            <a:r>
              <a:rPr lang="en-GB" sz="1600" b="1" dirty="0">
                <a:solidFill>
                  <a:srgbClr val="E7645C"/>
                </a:solidFill>
              </a:rPr>
              <a:t>indent</a:t>
            </a:r>
            <a:r>
              <a:rPr lang="en-GB" sz="1600" dirty="0"/>
              <a:t> the code correctly.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b="1" dirty="0">
                <a:solidFill>
                  <a:srgbClr val="E7645C"/>
                </a:solidFill>
              </a:rPr>
              <a:t>Test your program </a:t>
            </a:r>
            <a:r>
              <a:rPr lang="en-GB" sz="1600" dirty="0"/>
              <a:t>in the micro:bit simulator. 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DEA4F03-0D9C-FDE8-B130-EAA089A85B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6100" y="393065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5774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1006A8-0C92-566E-23D8-890F2D1527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D00069-3163-1602-9010-6A40CA958D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6521016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E7645C"/>
                </a:solidFill>
              </a:rPr>
              <a:t>Create:    </a:t>
            </a:r>
            <a:r>
              <a:rPr lang="en-GB" dirty="0">
                <a:solidFill>
                  <a:schemeClr val="tx1"/>
                </a:solidFill>
              </a:rPr>
              <a:t>tweak the program – icons 1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5FC5CA00-6866-E0EA-F745-8442115B9C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99BCBFA-4555-1691-93A4-D233B1C3645E}"/>
              </a:ext>
            </a:extLst>
          </p:cNvPr>
          <p:cNvSpPr txBox="1"/>
          <p:nvPr/>
        </p:nvSpPr>
        <p:spPr>
          <a:xfrm>
            <a:off x="291153" y="1101438"/>
            <a:ext cx="8001000" cy="17332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b="1" dirty="0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Change the happy icon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by deleting </a:t>
            </a:r>
            <a:r>
              <a:rPr lang="en-GB" sz="1600" b="1" dirty="0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.HAPPY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from your code, typing a full stop after </a:t>
            </a:r>
            <a:r>
              <a:rPr lang="en-GB" sz="1600" b="1" dirty="0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and choosing an icon from the auto-complete suggestions that come up to represent a different emotion.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b="1" dirty="0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Change the sad icon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in the same way. 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b="1" dirty="0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 your program works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as expected in the micro:bit simulator. 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B218C04-202A-4B10-BB8A-FD4013E844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0051668">
            <a:off x="8105655" y="197412"/>
            <a:ext cx="644908" cy="893658"/>
          </a:xfrm>
          <a:prstGeom prst="rect">
            <a:avLst/>
          </a:prstGeom>
        </p:spPr>
      </p:pic>
      <p:pic>
        <p:nvPicPr>
          <p:cNvPr id="6" name="Picture 5" descr="from microbit import *&#10;&#10;while True:&#10;    if button_a.is_pressed():&#10;        display.show(Image.CONFUSED)&#10;    if button_b.is_pressed():&#10;        display.show(Image.MEH)">
            <a:extLst>
              <a:ext uri="{FF2B5EF4-FFF2-40B4-BE49-F238E27FC236}">
                <a16:creationId xmlns:a16="http://schemas.microsoft.com/office/drawing/2014/main" id="{1DBCECB6-010E-CC76-9109-98DC060A73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03450" y="2838450"/>
            <a:ext cx="5111750" cy="2302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2692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3364</TotalTime>
  <Words>1263</Words>
  <Application>Microsoft Macintosh PowerPoint</Application>
  <PresentationFormat>On-screen Show (16:9)</PresentationFormat>
  <Paragraphs>102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Wingdings</vt:lpstr>
      <vt:lpstr>Office Theme</vt:lpstr>
      <vt:lpstr>Lesson 3 Python emotion badge</vt:lpstr>
      <vt:lpstr> Recap:     Python beating heart</vt:lpstr>
      <vt:lpstr>Think:     learning objectives</vt:lpstr>
      <vt:lpstr>  Think:     compare MakeCode to Python</vt:lpstr>
      <vt:lpstr>  Think:     Python does not have ‘event’ blocks</vt:lpstr>
      <vt:lpstr>  Think:     inputs and outputs</vt:lpstr>
      <vt:lpstr>  Think:     indentations</vt:lpstr>
      <vt:lpstr>Create:    edit the code to make an emotion badge</vt:lpstr>
      <vt:lpstr>Create:    tweak the program – icons 1</vt:lpstr>
      <vt:lpstr>Create:    tweak the program – icons 2</vt:lpstr>
      <vt:lpstr> Create:     tweak the program – show text</vt:lpstr>
      <vt:lpstr> Create:     tweak the program – sounds</vt:lpstr>
      <vt:lpstr> Create:     tweak the program – be creative</vt:lpstr>
      <vt:lpstr> Create:     send to micro:bit</vt:lpstr>
      <vt:lpstr>Extend       Shake it!     </vt:lpstr>
      <vt:lpstr>Evaluate</vt:lpstr>
      <vt:lpstr>Evaluate     revisit the learning objectives</vt:lpstr>
      <vt:lpstr>Next steps</vt:lpstr>
      <vt:lpstr>Visit microbit.org/teach for more lessons, projects, courses and help.</vt:lpstr>
    </vt:vector>
  </TitlesOfParts>
  <Manager/>
  <Company>Micro:bit Educational Foundation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1: Name badge</dc:title>
  <dc:subject/>
  <dc:creator>Micro:bit Educational Foundation</dc:creator>
  <cp:keywords/>
  <dc:description>Updated 22 Apr 24</dc:description>
  <cp:lastModifiedBy>Giles Booth</cp:lastModifiedBy>
  <cp:revision>514</cp:revision>
  <cp:lastPrinted>2026-03-02T17:47:44Z</cp:lastPrinted>
  <dcterms:created xsi:type="dcterms:W3CDTF">2023-03-14T10:37:03Z</dcterms:created>
  <dcterms:modified xsi:type="dcterms:W3CDTF">2026-04-21T10:45:07Z</dcterms:modified>
  <cp:category/>
</cp:coreProperties>
</file>