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70" r:id="rId2"/>
    <p:sldId id="329" r:id="rId3"/>
    <p:sldId id="276" r:id="rId4"/>
    <p:sldId id="287" r:id="rId5"/>
    <p:sldId id="314" r:id="rId6"/>
    <p:sldId id="330" r:id="rId7"/>
    <p:sldId id="326" r:id="rId8"/>
    <p:sldId id="331" r:id="rId9"/>
    <p:sldId id="315" r:id="rId10"/>
    <p:sldId id="333" r:id="rId11"/>
    <p:sldId id="313" r:id="rId12"/>
    <p:sldId id="332" r:id="rId13"/>
    <p:sldId id="282" r:id="rId14"/>
    <p:sldId id="281" r:id="rId15"/>
    <p:sldId id="283" r:id="rId16"/>
    <p:sldId id="266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D98D0327-BAC9-7743-BD99-480A34FB02C6}">
          <p14:sldIdLst>
            <p14:sldId id="270"/>
          </p14:sldIdLst>
        </p14:section>
        <p14:section name="Recap" id="{84F745A5-65CE-0043-B385-0D4EA587259F}">
          <p14:sldIdLst>
            <p14:sldId id="329"/>
          </p14:sldIdLst>
        </p14:section>
        <p14:section name="Learning objectives and compare code" id="{EE2171CB-3CC0-1543-9D8D-7435E62FB4E2}">
          <p14:sldIdLst>
            <p14:sldId id="276"/>
            <p14:sldId id="287"/>
            <p14:sldId id="314"/>
            <p14:sldId id="330"/>
            <p14:sldId id="326"/>
            <p14:sldId id="331"/>
          </p14:sldIdLst>
        </p14:section>
        <p14:section name="Making a rock, paper, scissors game" id="{05EFD937-46ED-1F41-BA6D-5EC913222B35}">
          <p14:sldIdLst>
            <p14:sldId id="315"/>
            <p14:sldId id="333"/>
            <p14:sldId id="313"/>
          </p14:sldIdLst>
        </p14:section>
        <p14:section name="Extend and evaluate" id="{100029E0-1933-0B4B-A1CE-46482192DA30}">
          <p14:sldIdLst>
            <p14:sldId id="332"/>
            <p14:sldId id="282"/>
            <p14:sldId id="281"/>
            <p14:sldId id="283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F2BF18-B541-2123-2B05-9BC637B7B154}" name="Giles Booth" initials="GB" userId="S::giles@microbit.org::56a1ec5d-ec88-44ef-8e12-a07e6ae06659" providerId="AD"/>
  <p188:author id="{52F4FB32-BC52-F9D5-C44C-C7046248D1A5}" name="Anna Smirnova" initials="AS" userId="S::anna@microbit.org::b826b48b-1e60-4518-ae0b-a6b9e903ff4a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645C"/>
    <a:srgbClr val="CD0365"/>
    <a:srgbClr val="00A100"/>
    <a:srgbClr val="6C4BC1"/>
    <a:srgbClr val="00A000"/>
    <a:srgbClr val="2A92D6"/>
    <a:srgbClr val="2A94D6"/>
    <a:srgbClr val="3FB6FE"/>
    <a:srgbClr val="7BCDC3"/>
    <a:srgbClr val="00C8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44"/>
    <p:restoredTop sz="71849"/>
  </p:normalViewPr>
  <p:slideViewPr>
    <p:cSldViewPr snapToGrid="0">
      <p:cViewPr>
        <p:scale>
          <a:sx n="112" d="100"/>
          <a:sy n="112" d="100"/>
        </p:scale>
        <p:origin x="144" y="296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E0008-AF29-25CC-CD20-E97D7E939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DC6BFF-234F-6F4D-51BA-CBC025B2C3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407AFF-4858-E133-4D69-E0038F7B6A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transfer code to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and test.</a:t>
            </a: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have battery packs, encourage students to unplug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from computers and attach them. </a:t>
            </a:r>
          </a:p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work as you expected? If not, do you need to debug the code and download it again?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15FF8F-103D-554E-4D5C-3172EBF21E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414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974F3-CFD8-8D73-E533-D0D3A673D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C89E86-382A-C190-5239-E0E29DFC48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C2736A-3711-1156-426C-D26F9BF82B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could also use the LED planning sheet from lesson 3.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0E05F-3BD3-8F42-3EF7-2C6E1D5912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58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91B50-C79C-7BC7-368A-06C222360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9CB826-4A45-C255-97CA-2916869EF5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E7B22B-0C23-E93B-BF90-700080B9A3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6BC45-238A-43C1-964D-229653C96D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018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endParaRPr lang="en-GB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EFB0-EC36-A7DA-6A5E-4DA9F68B8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6E56DD-1DAE-7470-4C6E-665D0BC746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40F896-68F9-52C1-03D0-6396EA1B68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8D4723-6151-3D0B-4BC3-6FA0A59553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074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• </a:t>
            </a:r>
            <a:r>
              <a:rPr lang="en-GB" sz="9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The accelerometer sensing the shake gesture in an input, the LED display showing the icons is the output.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• It uses a variable to store the value of a random number that can then be tested using a conditional if…else statement.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• It uses if…else conditional statements to test the random number and show different icons depending on its value: 1, 2 or 3.</a:t>
            </a:r>
            <a:r>
              <a:rPr lang="en-GB" dirty="0">
                <a:effectLst/>
              </a:rPr>
              <a:t>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effectLst/>
              </a:rPr>
              <a:t>• It uses random numbers to make the game fair.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b="0" i="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b="0" i="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93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51BBB-E0CA-828F-6CA7-A37603D36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BD9E65-E4B0-4DA3-5D84-8BDB88EAD3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D9F5F-5340-4128-542B-26C81D1C1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Note we have to use the underscore character _ in Python variable names – you cannot use a hyphen or dash –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may need to show your students how to type an underscore character _ using the shift and dash / hyphen keys together.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5A986-02EA-194B-C15A-0626FBED2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769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45184-B84F-3CE9-76E1-49ADAA0D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615764-A675-25A2-AA50-E237EB201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AA115-6911-F35B-77B4-027BEA7EF1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6E498-A42B-F7EE-CE3D-EB0517ED2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455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741DA-369E-4792-9C2D-B13B5C859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1CCE30-7DBA-C1F4-ED70-0688144EB8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7C59F8-78EF-EA50-EF14-864489CA61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E9EA3-6AC8-FC25-E962-3A78B746CA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899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C9F43-937C-9693-2D2D-02D0697A2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E49BF-0866-9889-8FD7-C43802214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76B4-E385-F733-85DB-DF308AAE3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may need to show your students how to type an underscore character _ using the shift and dash / hyphen keys together.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Professional coders often use underscores in things like variable names.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D3EFE-ED13-6566-ACFB-92E0F809E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369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3DFE4-51C1-4A1A-9F51-1EF28016A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19A8D6-B132-DF90-BC1B-2B161DBD5A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253771-2019-9F97-A7EA-EE088168E3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Explain to your students that they do not have to specify that if the number stored in the variable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random_number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is 3, show the scissors icon. They can just use the ‘else’ instruction as the only possible numbers – set in line 6 – are numbers between 1 and 3, and they have already told the micro:bit what to do if 1 or 2 are chosen. If the random number is not 1 or 2, it must be 3.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BEDECA-15F8-0A82-0137-C996DC74BF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0216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B500C-2E6C-BBE3-581C-3604099FA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809830-FC1E-2774-F4DB-ECF1EF5588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7D3490-57E4-00BF-D120-F3F1166D14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may need to show your students how to type an underscore character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_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using the shift and dash / hyphen keys together.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Professional coders often use underscores in things like variable names.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52C7A-E1DB-4FFE-6373-D52C2537F7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346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First lessons with Python and the </a:t>
            </a:r>
            <a:r>
              <a:rPr lang="en-GB" sz="2000" b="0" i="0" kern="1200" dirty="0" err="1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6C4BC1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6C4BC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/>
              <a:t>Click to edit Lesson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/>
              <a:t>Click to edit 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microbit.org/teach/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g"/><Relationship Id="rId7" Type="http://schemas.openxmlformats.org/officeDocument/2006/relationships/image" Target="../media/image46.svg"/><Relationship Id="rId12" Type="http://schemas.openxmlformats.org/officeDocument/2006/relationships/image" Target="../media/image5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11" Type="http://schemas.openxmlformats.org/officeDocument/2006/relationships/image" Target="../media/image49.png"/><Relationship Id="rId5" Type="http://schemas.openxmlformats.org/officeDocument/2006/relationships/image" Target="../media/image44.svg"/><Relationship Id="rId10" Type="http://schemas.openxmlformats.org/officeDocument/2006/relationships/image" Target="../media/image35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20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svg"/><Relationship Id="rId5" Type="http://schemas.openxmlformats.org/officeDocument/2006/relationships/image" Target="../media/image22.png"/><Relationship Id="rId10" Type="http://schemas.openxmlformats.org/officeDocument/2006/relationships/image" Target="../media/image35.png"/><Relationship Id="rId4" Type="http://schemas.openxmlformats.org/officeDocument/2006/relationships/image" Target="../media/image63.svg"/><Relationship Id="rId9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13" Type="http://schemas.openxmlformats.org/officeDocument/2006/relationships/image" Target="../media/image75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69.png"/><Relationship Id="rId12" Type="http://schemas.openxmlformats.org/officeDocument/2006/relationships/image" Target="../media/image74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sv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svg"/><Relationship Id="rId4" Type="http://schemas.openxmlformats.org/officeDocument/2006/relationships/hyperlink" Target="https://creativecommons.org/licenses/by-sa/4.0/" TargetMode="External"/><Relationship Id="rId9" Type="http://schemas.openxmlformats.org/officeDocument/2006/relationships/image" Target="../media/image71.png"/><Relationship Id="rId14" Type="http://schemas.openxmlformats.org/officeDocument/2006/relationships/image" Target="../media/image7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png"/><Relationship Id="rId4" Type="http://schemas.openxmlformats.org/officeDocument/2006/relationships/image" Target="../media/image2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202" y="2416885"/>
            <a:ext cx="6429498" cy="997196"/>
          </a:xfrm>
        </p:spPr>
        <p:txBody>
          <a:bodyPr/>
          <a:lstStyle/>
          <a:p>
            <a:r>
              <a:rPr lang="en-US" sz="3600" dirty="0"/>
              <a:t>Lesson 6</a:t>
            </a:r>
            <a:br>
              <a:rPr lang="en-US" sz="3600" dirty="0"/>
            </a:br>
            <a:r>
              <a:rPr lang="en-US" sz="3600" dirty="0"/>
              <a:t>Python rock, paper, scissors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8653AB-D29E-88C0-D12A-CAEE58054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202" y="3739736"/>
            <a:ext cx="906368" cy="9063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40E384-9D1B-F075-52F2-4DEE8F1506E8}"/>
              </a:ext>
            </a:extLst>
          </p:cNvPr>
          <p:cNvSpPr txBox="1"/>
          <p:nvPr/>
        </p:nvSpPr>
        <p:spPr>
          <a:xfrm>
            <a:off x="793179" y="4784156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April 2026. Visit 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https://microbit.org/teach/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most up-to-date resources.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8B339D-F4A0-6833-3EF6-D5A9531A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0327" y="336883"/>
            <a:ext cx="2550694" cy="191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BF6B-86D2-26A9-EC7A-996BEC8A1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799D00B-6CF7-2053-9BCA-AF7B3C17B8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1AD5FF7-9B15-0A27-20F3-7FA7924DA6A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4800994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send to micro:bit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653949-CB8C-2AA5-35FD-EACD58904272}"/>
              </a:ext>
            </a:extLst>
          </p:cNvPr>
          <p:cNvSpPr txBox="1"/>
          <p:nvPr/>
        </p:nvSpPr>
        <p:spPr>
          <a:xfrm>
            <a:off x="282158" y="2186409"/>
            <a:ext cx="8001000" cy="1931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Send the code to your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using the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</a:t>
            </a:r>
            <a:r>
              <a:rPr lang="en-GB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button at the bottom of the screen. Follow the instructions that appear.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Play a game of rock, paper, scissors with someone else.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Count 1, 2, 3 and shake!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end to microbit button ">
            <a:extLst>
              <a:ext uri="{FF2B5EF4-FFF2-40B4-BE49-F238E27FC236}">
                <a16:creationId xmlns:a16="http://schemas.microsoft.com/office/drawing/2014/main" id="{5A44CE90-C001-06B0-1E72-A12764DED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45" y="1090670"/>
            <a:ext cx="4114913" cy="102143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D56FCC4-B3BA-B07E-EAD5-739076703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92633">
            <a:off x="8166613" y="3121160"/>
            <a:ext cx="799808" cy="84685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386BDC1-ED5C-B92D-4F51-6520F7481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70812" y="2903319"/>
            <a:ext cx="275764" cy="27576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4643E20-0532-4975-7F41-AF90DD2AD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835011">
            <a:off x="482313" y="4211904"/>
            <a:ext cx="543826" cy="5438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F13426-EBE2-9697-CBEF-D187D1874A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 rot="760364">
            <a:off x="7026840" y="417287"/>
            <a:ext cx="1705631" cy="136882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0664F61-499B-5E9F-07DA-FD339B08E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700000">
            <a:off x="3853955" y="3511036"/>
            <a:ext cx="1453629" cy="145362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3CE38BC-003A-10C3-D494-C5F90E015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39276">
            <a:off x="5370669" y="3336603"/>
            <a:ext cx="1453629" cy="145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68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006A8-0C92-566E-23D8-890F2D152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00069-3163-1602-9010-6A40CA958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799417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sz="2600" dirty="0">
                <a:solidFill>
                  <a:schemeClr val="tx1"/>
                </a:solidFill>
              </a:rPr>
              <a:t>tweak the program – invent a new game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FC5CA00-6866-E0EA-F745-8442115B9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BCBFA-4555-1691-93A4-D233B1C3645E}"/>
              </a:ext>
            </a:extLst>
          </p:cNvPr>
          <p:cNvSpPr txBox="1"/>
          <p:nvPr/>
        </p:nvSpPr>
        <p:spPr>
          <a:xfrm>
            <a:off x="198163" y="1006815"/>
            <a:ext cx="4203355" cy="3728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Tweak the program to make a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game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Invent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rules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such as ghost beats skull, skull beats bat, and bat beats ghost.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Change the rock, paper, scissors icons to other other built-icons or draw your own using the snippet from the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section entitled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Images: make your own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5" descr="Python code:&#10;from microbit import *&#10;import random&#10;&#10;while True:&#10;    if accelerometer.was_gesture('shake'):&#10;        random_number = random.randint(1,3)&#10;        if random_number == 1:&#10;            display.show(Image.GHOST)&#10;        elif random_number == 2:&#10;            display.show(Image.SKULL)&#10;        else:&#10;            display.show(Image('00000:'&#10;                               '90009:'&#10;                               '90009:'&#10;                               '09090:'&#10;                               '00900'))">
            <a:extLst>
              <a:ext uri="{FF2B5EF4-FFF2-40B4-BE49-F238E27FC236}">
                <a16:creationId xmlns:a16="http://schemas.microsoft.com/office/drawing/2014/main" id="{70847635-C088-ED30-1C05-5CAD9B091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006815"/>
            <a:ext cx="4293033" cy="339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69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E4843-4A65-6DD6-7799-69EC328CB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AE897F0-1C57-654A-AE7F-DC9BC97D5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57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9D3B18-FCC6-F28E-7D10-0CB9842CA4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66314" y="212542"/>
            <a:ext cx="4281621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6C4BC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Extend: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graphical dice</a:t>
            </a:r>
          </a:p>
        </p:txBody>
      </p:sp>
      <p:pic>
        <p:nvPicPr>
          <p:cNvPr id="3" name="Picture 2" descr="while True:&#10;    if accelerometer.was_gesture(‘shake):&#10;        number = random.randint(1,6)&#10;        if number == 1:&#10;            display.show(Image(&#10;            “00000:”&#10;            “00000:”&#10;            “00900:”&#10;            “00000:”&#10;            “00000”))&#10;elif number == 2:&#10;            display.show(Image(&#10;            “00000:”&#10;            “00000:”&#10;            “90009:”&#10;            “00000:”&#10;            “00000”))&#10;">
            <a:extLst>
              <a:ext uri="{FF2B5EF4-FFF2-40B4-BE49-F238E27FC236}">
                <a16:creationId xmlns:a16="http://schemas.microsoft.com/office/drawing/2014/main" id="{423F845D-3BD4-F508-323F-7140F4B04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3" y="1156702"/>
            <a:ext cx="4206040" cy="36473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0129F63-1E88-6F94-9C1C-64154C5C9A6D}"/>
              </a:ext>
            </a:extLst>
          </p:cNvPr>
          <p:cNvSpPr txBox="1"/>
          <p:nvPr/>
        </p:nvSpPr>
        <p:spPr>
          <a:xfrm>
            <a:off x="4972100" y="981122"/>
            <a:ext cx="3921631" cy="1758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6C4BC1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use your knowledge of Python programming to make a graphical dice? The image shows only part of the program. 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4C0500F-BA7C-DAE8-9C3D-FD305DF6F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28811" y="40155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756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855362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6C4BC1"/>
                </a:solidFill>
              </a:rPr>
              <a:t>Extend       </a:t>
            </a:r>
            <a:r>
              <a:rPr lang="en-GB" dirty="0">
                <a:solidFill>
                  <a:schemeClr val="tx1"/>
                </a:solidFill>
              </a:rPr>
              <a:t>Compare the code for other projects    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43A49-362E-8BE1-9CF4-6320078DF810}"/>
              </a:ext>
            </a:extLst>
          </p:cNvPr>
          <p:cNvSpPr txBox="1"/>
          <p:nvPr/>
        </p:nvSpPr>
        <p:spPr>
          <a:xfrm>
            <a:off x="300789" y="1048265"/>
            <a:ext cx="8662737" cy="1579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6C4BC1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you want to learn more about Python, you can </a:t>
            </a:r>
            <a:r>
              <a:rPr lang="en-GB" sz="1600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 the code in </a:t>
            </a:r>
            <a:r>
              <a:rPr lang="en-GB" sz="1600" b="1" dirty="0" err="1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MakeCode</a:t>
            </a:r>
            <a:r>
              <a:rPr lang="en-GB" sz="1600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blocks with text in the Python editor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for many projects on the Make it: code it page: </a:t>
            </a:r>
            <a:r>
              <a:rPr lang="en-GB" sz="1600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GB" sz="1600" b="1" dirty="0" err="1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www.microbit.org</a:t>
            </a:r>
            <a:r>
              <a:rPr lang="en-GB" sz="1600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/projects/make-it-code-it/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6C4BC1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Simply click on the tabs in the </a:t>
            </a:r>
            <a:r>
              <a:rPr lang="en-GB" sz="1600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 it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section of the project page to choose either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MakeCode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or Python. </a:t>
            </a:r>
          </a:p>
        </p:txBody>
      </p:sp>
      <p:pic>
        <p:nvPicPr>
          <p:cNvPr id="7" name="Picture 6" descr="Code it section of project page - Make code blocks ">
            <a:extLst>
              <a:ext uri="{FF2B5EF4-FFF2-40B4-BE49-F238E27FC236}">
                <a16:creationId xmlns:a16="http://schemas.microsoft.com/office/drawing/2014/main" id="{0214B6B9-B0B4-2477-B46F-C4F29C6D9E4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1114" y="2627672"/>
            <a:ext cx="3670301" cy="1478085"/>
          </a:xfrm>
          <a:prstGeom prst="rect">
            <a:avLst/>
          </a:prstGeom>
        </p:spPr>
      </p:pic>
      <p:pic>
        <p:nvPicPr>
          <p:cNvPr id="8" name="Picture 7" descr="Code it section of project page - Python version">
            <a:extLst>
              <a:ext uri="{FF2B5EF4-FFF2-40B4-BE49-F238E27FC236}">
                <a16:creationId xmlns:a16="http://schemas.microsoft.com/office/drawing/2014/main" id="{EF57D522-89C4-1061-BB4F-D0836730E3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9263"/>
          <a:stretch>
            <a:fillRect/>
          </a:stretch>
        </p:blipFill>
        <p:spPr>
          <a:xfrm>
            <a:off x="4802587" y="2712911"/>
            <a:ext cx="3817937" cy="214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US" dirty="0">
                <a:solidFill>
                  <a:srgbClr val="2A94D6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324737"/>
            <a:ext cx="4868842" cy="26632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easy was it to code a rock, paper, scissors game in Python?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did it compare with block-based coding?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Did the project work as you expected?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did you modify the code to make a new game of your own?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835011">
            <a:off x="8019804" y="4235364"/>
            <a:ext cx="652284" cy="6522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2CABD6-F74B-EFEB-BD1A-28753BABE5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99223" y="1419727"/>
            <a:ext cx="2887578" cy="216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014" y="212542"/>
            <a:ext cx="720068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Evaluate</a:t>
            </a:r>
            <a:r>
              <a:rPr lang="en-GB" dirty="0">
                <a:solidFill>
                  <a:srgbClr val="7BCDC3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55013" y="1236145"/>
            <a:ext cx="4470445" cy="969160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use text-based coding to program a rock, paper, scissors game. 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55014" y="2345570"/>
            <a:ext cx="4487447" cy="1215994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explain how combining inputs, variables, random numbers, and selection can make a game.        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447" y="2541203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6174" y="1471291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82460">
            <a:off x="7672293" y="464498"/>
            <a:ext cx="1263694" cy="101957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9CEE6-809E-F47E-9B82-EE257F8FA7C3}"/>
              </a:ext>
            </a:extLst>
          </p:cNvPr>
          <p:cNvSpPr txBox="1">
            <a:spLocks/>
          </p:cNvSpPr>
          <p:nvPr/>
        </p:nvSpPr>
        <p:spPr>
          <a:xfrm>
            <a:off x="340041" y="3695594"/>
            <a:ext cx="4487447" cy="107671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adapt my program to make my own game. </a:t>
            </a:r>
          </a:p>
          <a:p>
            <a:pPr marL="0" indent="0">
              <a:buNone/>
            </a:pPr>
            <a:r>
              <a:rPr lang="en-GB" sz="1700" dirty="0"/>
              <a:t>   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323F4F5-21C6-985B-9B93-6718569762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469451">
            <a:off x="575756" y="4035856"/>
            <a:ext cx="454285" cy="498248"/>
          </a:xfrm>
          <a:prstGeom prst="rect">
            <a:avLst/>
          </a:prstGeom>
        </p:spPr>
      </p:pic>
      <p:pic>
        <p:nvPicPr>
          <p:cNvPr id="7" name="Picture 6" descr="A micro:bit showing a scissors icon">
            <a:extLst>
              <a:ext uri="{FF2B5EF4-FFF2-40B4-BE49-F238E27FC236}">
                <a16:creationId xmlns:a16="http://schemas.microsoft.com/office/drawing/2014/main" id="{5A047CF9-F1D9-E06D-45AB-B8B729A5217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342021" y="1593516"/>
            <a:ext cx="3482808" cy="279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6C4B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6C4BC1"/>
                </a:solidFill>
              </a:rPr>
              <a:t> </a:t>
            </a:r>
            <a:r>
              <a:rPr lang="en-GB" sz="2400" b="0" dirty="0"/>
              <a:t>for more lessons, projects, courses and help.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4051111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>
                <a:solidFill>
                  <a:srgbClr val="000000"/>
                </a:solidFill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  <a:endParaRPr lang="en-GB">
              <a:solidFill>
                <a:srgbClr val="000000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FEEC9-5747-3FF7-B242-F241D9C82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1E8BA-CDC1-9C56-5AE1-937C461C9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4898777" cy="751314"/>
          </a:xfrm>
          <a:ln>
            <a:noFill/>
          </a:ln>
        </p:spPr>
        <p:txBody>
          <a:bodyPr/>
          <a:lstStyle/>
          <a:p>
            <a:pPr marL="182563"/>
            <a:r>
              <a:rPr lang="en-GB" dirty="0">
                <a:solidFill>
                  <a:srgbClr val="CD0365"/>
                </a:solidFill>
              </a:rPr>
              <a:t>  </a:t>
            </a:r>
            <a:r>
              <a:rPr lang="en-GB" dirty="0">
                <a:solidFill>
                  <a:srgbClr val="00A000"/>
                </a:solidFill>
              </a:rPr>
              <a:t>Recap:</a:t>
            </a:r>
            <a:r>
              <a:rPr lang="en-GB" dirty="0">
                <a:solidFill>
                  <a:srgbClr val="2A94D6"/>
                </a:solidFill>
              </a:rPr>
              <a:t>   </a:t>
            </a:r>
            <a:r>
              <a:rPr lang="en-GB" dirty="0">
                <a:solidFill>
                  <a:srgbClr val="E7645C"/>
                </a:solidFill>
              </a:rPr>
              <a:t>  </a:t>
            </a:r>
            <a:r>
              <a:rPr lang="en-GB" dirty="0">
                <a:solidFill>
                  <a:schemeClr val="tx1"/>
                </a:solidFill>
              </a:rPr>
              <a:t>Python nightlight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3A39E62-0FF8-1377-167A-ECFB63E4C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00A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akeCode blocks: &#10;&#10;A forever block containing: &#10;If light level &lt; 100 then&#10;Show LEDs (all switched on)&#10;Else&#10;Clear screen &#10;    ">
            <a:extLst>
              <a:ext uri="{FF2B5EF4-FFF2-40B4-BE49-F238E27FC236}">
                <a16:creationId xmlns:a16="http://schemas.microsoft.com/office/drawing/2014/main" id="{E0DC3479-510C-5ED4-AEC9-F3044557A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18376"/>
            <a:ext cx="2974971" cy="3314160"/>
          </a:xfrm>
          <a:prstGeom prst="rect">
            <a:avLst/>
          </a:prstGeom>
        </p:spPr>
      </p:pic>
      <p:pic>
        <p:nvPicPr>
          <p:cNvPr id="5" name="Picture 4" descr="from microbit import *&#10;&#10;while True: &#10;    if display.read_light_level() &lt; 100: &#10;      display.show(Image(&#10;        “99999:”&#10;        “99999:”&#10;        “99999:”&#10;        “99999:”&#10;        “99999:”&#10;    else:&#10;        display.clear()&#10;    sleep(2000) ">
            <a:extLst>
              <a:ext uri="{FF2B5EF4-FFF2-40B4-BE49-F238E27FC236}">
                <a16:creationId xmlns:a16="http://schemas.microsoft.com/office/drawing/2014/main" id="{DCBFCB7C-E1CB-F490-B4CB-D19C1484F5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2193" y="1627322"/>
            <a:ext cx="4667518" cy="3192651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1557BC9-3A69-B650-100C-9BF7C7C37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91892" y="1999281"/>
            <a:ext cx="3564610" cy="27897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204C4F7-54AE-90F3-E29B-7DFBBB232F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711643" y="2401650"/>
            <a:ext cx="2278811" cy="10907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4710673-E70A-CD33-8C63-E91B9BBF3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32639" y="2633421"/>
            <a:ext cx="4045273" cy="10977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22C0290-8291-D78F-D81B-93EC54B35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242303" y="4058619"/>
            <a:ext cx="2810144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0CA75A4-EA10-20EA-1475-886EFF0B0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177871" y="4288511"/>
            <a:ext cx="4215539" cy="12850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>
            <a:extLst>
              <a:ext uri="{FF2B5EF4-FFF2-40B4-BE49-F238E27FC236}">
                <a16:creationId xmlns:a16="http://schemas.microsoft.com/office/drawing/2014/main" id="{F57D659D-8FDC-BEFE-6FC0-C0F04CC7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3529">
            <a:off x="8120152" y="209365"/>
            <a:ext cx="773784" cy="77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42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>
                <a:solidFill>
                  <a:srgbClr val="CE0364"/>
                </a:solidFill>
              </a:rPr>
              <a:t>Think:     </a:t>
            </a:r>
            <a:r>
              <a:rPr lang="en-GB" sz="2800">
                <a:solidFill>
                  <a:srgbClr val="000000"/>
                </a:solidFill>
              </a:rPr>
              <a:t>learning objectives</a:t>
            </a:r>
            <a:endParaRPr lang="en-GB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049346"/>
            <a:ext cx="4470445" cy="969160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use text-based coding to program a rock, paper, scissors game.  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210351"/>
            <a:ext cx="4487447" cy="1215994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explain how combining inputs, variables, random numbers, and selection can make a game.  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483691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144394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5DF32C5-7DF9-0008-87E8-63D4A8CB5287}"/>
              </a:ext>
            </a:extLst>
          </p:cNvPr>
          <p:cNvSpPr txBox="1">
            <a:spLocks/>
          </p:cNvSpPr>
          <p:nvPr/>
        </p:nvSpPr>
        <p:spPr>
          <a:xfrm>
            <a:off x="479562" y="3618482"/>
            <a:ext cx="4470445" cy="107671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adapt my program to make my own game. </a:t>
            </a:r>
          </a:p>
          <a:p>
            <a:endParaRPr lang="en-GB" sz="1700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7E7F066-9C3B-0B5D-E643-796AAD9E0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69451">
            <a:off x="686969" y="3884019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6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DB7A4-1142-019F-EBAD-01840A2F6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E9CD3-ACED-876D-7DB9-D721DCC8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7176645" cy="751314"/>
          </a:xfrm>
          <a:ln>
            <a:noFill/>
          </a:ln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  </a:t>
            </a:r>
            <a:r>
              <a:rPr lang="en-GB" dirty="0">
                <a:solidFill>
                  <a:schemeClr val="tx1"/>
                </a:solidFill>
              </a:rPr>
              <a:t>compare </a:t>
            </a:r>
            <a:r>
              <a:rPr lang="en-GB" dirty="0" err="1">
                <a:solidFill>
                  <a:schemeClr val="tx1"/>
                </a:solidFill>
              </a:rPr>
              <a:t>MakeCode</a:t>
            </a:r>
            <a:r>
              <a:rPr lang="en-GB" dirty="0">
                <a:solidFill>
                  <a:schemeClr val="tx1"/>
                </a:solidFill>
              </a:rPr>
              <a:t> to Python</a:t>
            </a:r>
          </a:p>
        </p:txBody>
      </p:sp>
      <p:pic>
        <p:nvPicPr>
          <p:cNvPr id="6" name="Picture 5" descr="MakeCode blocks: &#10;&#10;On shake containing: &#10;Set variable ‘random-number’ to pick random 0 to 2&#10;if random-number = 0 then&#10;show icon small square&#10;else if random-number = 1 then&#10;show icon square&#10;else&#10;show icon scissors ">
            <a:extLst>
              <a:ext uri="{FF2B5EF4-FFF2-40B4-BE49-F238E27FC236}">
                <a16:creationId xmlns:a16="http://schemas.microsoft.com/office/drawing/2014/main" id="{53300B38-198C-E2EF-DADE-72B0F9A933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59984" y="1793589"/>
            <a:ext cx="2894717" cy="2866612"/>
          </a:xfrm>
          <a:prstGeom prst="rect">
            <a:avLst/>
          </a:prstGeom>
        </p:spPr>
      </p:pic>
      <p:pic>
        <p:nvPicPr>
          <p:cNvPr id="29" name="Picture 28" descr="Python code:&#10;from microbit import *&#10;import random&#10;&#10;while True:&#10;    if accelerometer.was_gesture('shake'):&#10;        random_number = random.randint(1,3)&#10;        if random_number == 1:&#10;            display.show(Image.SQUARE_SMALL)&#10;        elif random_number == 2:&#10;            display.show(Image.SQUARE)&#10;        else:&#10;            display.show(Image.SCISSORS)">
            <a:extLst>
              <a:ext uri="{FF2B5EF4-FFF2-40B4-BE49-F238E27FC236}">
                <a16:creationId xmlns:a16="http://schemas.microsoft.com/office/drawing/2014/main" id="{CD04863D-3FDC-27C6-724B-C81BD8FFE1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064281" y="866530"/>
            <a:ext cx="4701578" cy="3169774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97F99B9-BF49-EFAE-F18F-873D02826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0A5A7E2-C908-8425-AD08-6298A007C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254701" y="2245991"/>
            <a:ext cx="1923586" cy="30676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EBEBF6-23A1-A115-E9AA-774CEBE0B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083588" y="2454656"/>
            <a:ext cx="2094699" cy="32765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158C4BF-4EB9-2071-0397-642270A56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62147" y="2841644"/>
            <a:ext cx="4050657" cy="158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3B1CAD1-E89C-0F44-A1ED-EA3868FCAC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110948" y="3224247"/>
            <a:ext cx="2067339" cy="2881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9AF4F25-862E-FF71-97CD-6ED4C36E1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562147" y="3455063"/>
            <a:ext cx="4050657" cy="7776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60EABED-98D6-D523-FAE6-382123CF4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2802353" y="3694996"/>
            <a:ext cx="2375934" cy="10250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F2D8D43-59BD-BEED-AFA9-9054621795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598150" y="3955225"/>
            <a:ext cx="3937946" cy="24324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282C76-73A2-898D-B04A-52544DF6E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236708" y="1885249"/>
            <a:ext cx="3524135" cy="36395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 descr="Scissors with solid fill">
            <a:extLst>
              <a:ext uri="{FF2B5EF4-FFF2-40B4-BE49-F238E27FC236}">
                <a16:creationId xmlns:a16="http://schemas.microsoft.com/office/drawing/2014/main" id="{0A6B20D5-EE88-BD58-7908-CF00020455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24229" y="246868"/>
            <a:ext cx="751314" cy="75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7E30C-C02E-F25E-C551-7DAC6F38F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2FD7D-8FEF-F193-45A2-FE3E11869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505907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inputs and outputs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3FF456E-C760-6227-7F59-532ACD6F3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0FE049-297F-E186-E437-E3D0D7F6F4C6}"/>
              </a:ext>
            </a:extLst>
          </p:cNvPr>
          <p:cNvSpPr txBox="1"/>
          <p:nvPr/>
        </p:nvSpPr>
        <p:spPr>
          <a:xfrm>
            <a:off x="342899" y="1343765"/>
            <a:ext cx="5649109" cy="2814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data sent to a computer for processing such as button presses or sensor readings.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this program, the input comes from the micro:bit’s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accelerometer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when it senses a shake.  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data sent from a computer such as information shown on the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LED display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such as the rock, paper and scissors icons.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2DCA85-9061-6B53-815C-1191163F8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830" y="1212563"/>
            <a:ext cx="2201336" cy="17540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AC86D6-B8C9-3D78-D8B0-624934EEF2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05767" y="3112596"/>
            <a:ext cx="2039399" cy="163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5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8D3AE-79CE-77FA-1EFD-FED051941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C74EC-FCDC-033C-2966-3343C502C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475771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random numbers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16E126-2D58-B041-FE3D-F63BE02C2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DAF4B6-CFD2-55AD-9221-1148E5188A3A}"/>
              </a:ext>
            </a:extLst>
          </p:cNvPr>
          <p:cNvSpPr txBox="1"/>
          <p:nvPr/>
        </p:nvSpPr>
        <p:spPr>
          <a:xfrm>
            <a:off x="342900" y="1175321"/>
            <a:ext cx="4080013" cy="3577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Programming games that involve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require random numbers.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 have to import the Python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library.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b="1" dirty="0" err="1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random.randint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(1,3)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picks a random number between 1 and 3.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If a 1 is chosen, the icon for a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rock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displayed. If it’s 2, the icon for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displayed. If it’s 3, the icon for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scissors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displayed. </a:t>
            </a:r>
          </a:p>
        </p:txBody>
      </p:sp>
      <p:pic>
        <p:nvPicPr>
          <p:cNvPr id="8" name="Picture 7" descr="Python code:&#10;from microbit import *&#10;import random&#10;&#10;while True:&#10;    if accelerometer.was_gesture('shake'):&#10;        random_number = random.randint(1,3)&#10;        if random_number == 1:&#10;            display.show(Image.SQUARE_SMALL)&#10;        elif random_number == 2:&#10;            display.show(Image.SQUARE)&#10;        else:&#10;            display.show(Image.SCISSORS)">
            <a:extLst>
              <a:ext uri="{FF2B5EF4-FFF2-40B4-BE49-F238E27FC236}">
                <a16:creationId xmlns:a16="http://schemas.microsoft.com/office/drawing/2014/main" id="{38551CAA-2D20-DF86-B1A2-6224785154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630" t="12171"/>
          <a:stretch>
            <a:fillRect/>
          </a:stretch>
        </p:blipFill>
        <p:spPr>
          <a:xfrm>
            <a:off x="4422913" y="1289929"/>
            <a:ext cx="4436882" cy="278397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9FBEABB5-8654-4362-4601-DE8EB407F5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5910" y="246868"/>
            <a:ext cx="1185190" cy="118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0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E0655-9F8B-8264-253E-A11978934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836FA-7BB3-729C-317E-625DBDC8A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338233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variables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D423750-330C-5D52-26C3-1DC15F263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9EE29B-B3C2-EAC7-367A-8FCFCDB6C486}"/>
              </a:ext>
            </a:extLst>
          </p:cNvPr>
          <p:cNvSpPr txBox="1"/>
          <p:nvPr/>
        </p:nvSpPr>
        <p:spPr>
          <a:xfrm>
            <a:off x="146428" y="1289929"/>
            <a:ext cx="4177708" cy="418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variable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is a container for storing data which can be accessed and updated while a program is running.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this program the variable is called </a:t>
            </a:r>
            <a:r>
              <a:rPr lang="en-GB" b="1" dirty="0" err="1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random_number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and it is used to store the random number generated so its value can be tested.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Variable names in Python cannot use hyphens or dashes - so instead here we use an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underscore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Python code:&#10;from microbit import *&#10;import random&#10;&#10;while True:&#10;    if accelerometer.was_gesture('shake'):&#10;        random_number = random.randint(1,3)&#10;        if random_number == 1:&#10;            display.show(Image.SQUARE_SMALL)&#10;        elif random_number == 2:&#10;            display.show(Image.SQUARE)&#10;        else:&#10;            display.show(Image.SCISSORS)">
            <a:extLst>
              <a:ext uri="{FF2B5EF4-FFF2-40B4-BE49-F238E27FC236}">
                <a16:creationId xmlns:a16="http://schemas.microsoft.com/office/drawing/2014/main" id="{D6EA91C2-C62C-4486-0D55-641CFE42E5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630" t="12171"/>
          <a:stretch>
            <a:fillRect/>
          </a:stretch>
        </p:blipFill>
        <p:spPr>
          <a:xfrm>
            <a:off x="4422913" y="1289929"/>
            <a:ext cx="4436882" cy="278397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212222A-178B-A108-8D3D-5721645D6A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20417" y="353835"/>
            <a:ext cx="1245442" cy="1245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4E66B44-64B6-F9ED-3B37-2F71384F2E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979682" y="645167"/>
            <a:ext cx="337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3484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4B00D-6BD7-7F74-53FC-9B54EF1B2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10510-E245-BC7C-4198-20CD725CE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5798062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selection / conditionals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5DFD14D-4993-3901-610D-922CF3C09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EEF88F-F76F-DE48-7765-F9555D8D7660}"/>
              </a:ext>
            </a:extLst>
          </p:cNvPr>
          <p:cNvSpPr txBox="1"/>
          <p:nvPr/>
        </p:nvSpPr>
        <p:spPr>
          <a:xfrm>
            <a:off x="129596" y="1265866"/>
            <a:ext cx="4177708" cy="353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4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is making different things happen based on different conditions.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14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conditional instruction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(if…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elif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…else) makes the decision which icon to show on the display depending on the number.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4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the number stored in </a:t>
            </a:r>
            <a:r>
              <a:rPr lang="en-GB" sz="1400" b="1" dirty="0" err="1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random_number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is 1, the micro:bit shows a small square (rock).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4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 if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the number stored in </a:t>
            </a:r>
            <a:r>
              <a:rPr lang="en-GB" sz="1400" b="1" dirty="0" err="1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random_number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is 2, the micro:bit shows a square (paper).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4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Else,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or otherwise, the micro:bit shows the scissors icon.     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FA5FC76-F0F6-CA0C-8A58-CA428CC17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61505">
            <a:off x="7861244" y="245737"/>
            <a:ext cx="727462" cy="945701"/>
          </a:xfrm>
          <a:prstGeom prst="rect">
            <a:avLst/>
          </a:prstGeom>
        </p:spPr>
      </p:pic>
      <p:pic>
        <p:nvPicPr>
          <p:cNvPr id="6" name="Picture 5" descr="Python code:&#10;from microbit import *&#10;import random&#10;&#10;while True:&#10;    if accelerometer.was_gesture('shake'):&#10;        random_number = random.randint(1,3)&#10;        if random_number == 1:&#10;            display.show(Image.SQUARE_SMALL)&#10;        elif random_number == 2:&#10;            display.show(Image.SQUARE)&#10;        else:&#10;            display.show(Image.SCISSORS)">
            <a:extLst>
              <a:ext uri="{FF2B5EF4-FFF2-40B4-BE49-F238E27FC236}">
                <a16:creationId xmlns:a16="http://schemas.microsoft.com/office/drawing/2014/main" id="{8014A849-B79E-17C2-9297-4348F366D7B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630" t="12171"/>
          <a:stretch>
            <a:fillRect/>
          </a:stretch>
        </p:blipFill>
        <p:spPr>
          <a:xfrm>
            <a:off x="4422913" y="1289929"/>
            <a:ext cx="4436882" cy="278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98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B5DAB-9E62-AD39-AAC0-AB4D549E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AE28A-F99D-2322-35E4-2EC1CD3DA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03" y="225242"/>
            <a:ext cx="792146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 </a:t>
            </a:r>
            <a:r>
              <a:rPr lang="en-GB" dirty="0">
                <a:solidFill>
                  <a:schemeClr val="tx1"/>
                </a:solidFill>
              </a:rPr>
              <a:t>make a rock, paper, scissors game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9E45EA7-4FF8-330C-9EEB-9A5194177A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84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ython code:&#10;from microbit import *&#10;import random&#10;&#10;while True:&#10;    if accelerometer.was_gesture('shake'):&#10;        random_number = random.randint(1,3)&#10;        if random_number == 1:&#10;            display.show(Image.SQUARE_SMALL)&#10;        elif random_number == 2:&#10;            display.show(Image.SQUARE)&#10;        else:&#10;            display.show(Image.SCISSORS)">
            <a:extLst>
              <a:ext uri="{FF2B5EF4-FFF2-40B4-BE49-F238E27FC236}">
                <a16:creationId xmlns:a16="http://schemas.microsoft.com/office/drawing/2014/main" id="{647F5A47-C3E6-6E79-CED3-FC6917316C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8" t="12171"/>
          <a:stretch>
            <a:fillRect/>
          </a:stretch>
        </p:blipFill>
        <p:spPr>
          <a:xfrm>
            <a:off x="86103" y="1190422"/>
            <a:ext cx="4666383" cy="2783974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9EB279D-E5D8-CFBF-D927-D8106768D031}"/>
              </a:ext>
            </a:extLst>
          </p:cNvPr>
          <p:cNvSpPr txBox="1">
            <a:spLocks/>
          </p:cNvSpPr>
          <p:nvPr/>
        </p:nvSpPr>
        <p:spPr>
          <a:xfrm>
            <a:off x="4752486" y="1123501"/>
            <a:ext cx="4305411" cy="393697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Edit or replace the existing code carefully so it matches the code here. Lower case, capital letters and underscores </a:t>
            </a:r>
            <a:r>
              <a:rPr lang="en-GB" sz="1600" b="1" dirty="0"/>
              <a:t>_</a:t>
            </a:r>
            <a:r>
              <a:rPr lang="en-GB" sz="1600" dirty="0"/>
              <a:t> are important!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If you delete the existing code in the Python Editor, leave </a:t>
            </a:r>
            <a:r>
              <a:rPr lang="en-GB" sz="1600" b="1" dirty="0">
                <a:solidFill>
                  <a:srgbClr val="E7645C"/>
                </a:solidFill>
              </a:rPr>
              <a:t>from </a:t>
            </a:r>
            <a:r>
              <a:rPr lang="en-GB" sz="1600" b="1" dirty="0" err="1">
                <a:solidFill>
                  <a:srgbClr val="E7645C"/>
                </a:solidFill>
              </a:rPr>
              <a:t>microbit</a:t>
            </a:r>
            <a:r>
              <a:rPr lang="en-GB" sz="1600" b="1" dirty="0">
                <a:solidFill>
                  <a:srgbClr val="E7645C"/>
                </a:solidFill>
              </a:rPr>
              <a:t> import * </a:t>
            </a:r>
            <a:r>
              <a:rPr lang="en-GB" sz="1600" dirty="0"/>
              <a:t>at the top.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Use </a:t>
            </a:r>
            <a:r>
              <a:rPr lang="en-GB" sz="1600" b="1" dirty="0">
                <a:solidFill>
                  <a:srgbClr val="E7645C"/>
                </a:solidFill>
              </a:rPr>
              <a:t>auto-complete</a:t>
            </a:r>
            <a:r>
              <a:rPr lang="en-GB" sz="1600" dirty="0"/>
              <a:t> or the </a:t>
            </a:r>
            <a:r>
              <a:rPr lang="en-GB" sz="1600" b="1" dirty="0">
                <a:solidFill>
                  <a:srgbClr val="E7645C"/>
                </a:solidFill>
              </a:rPr>
              <a:t>reference</a:t>
            </a:r>
            <a:r>
              <a:rPr lang="en-GB" sz="1600" dirty="0"/>
              <a:t> to help you.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Be careful to </a:t>
            </a:r>
            <a:r>
              <a:rPr lang="en-GB" sz="1600" b="1" dirty="0">
                <a:solidFill>
                  <a:srgbClr val="E7645C"/>
                </a:solidFill>
              </a:rPr>
              <a:t>indent</a:t>
            </a:r>
            <a:r>
              <a:rPr lang="en-GB" sz="1600" dirty="0"/>
              <a:t> the code correctly.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Test your program </a:t>
            </a:r>
            <a:r>
              <a:rPr lang="en-GB" sz="1600" dirty="0"/>
              <a:t>in the micro:bit simulator. 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3643FB4-229B-B5B9-52BE-0C6EF79AAF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0628" y="403960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77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5915</TotalTime>
  <Words>1233</Words>
  <Application>Microsoft Macintosh PowerPoint</Application>
  <PresentationFormat>On-screen Show (16:9)</PresentationFormat>
  <Paragraphs>98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Office Theme</vt:lpstr>
      <vt:lpstr>Lesson 6 Python rock, paper, scissors</vt:lpstr>
      <vt:lpstr>  Recap:     Python nightlight</vt:lpstr>
      <vt:lpstr>Think:     learning objectives</vt:lpstr>
      <vt:lpstr>  Think:       compare MakeCode to Python</vt:lpstr>
      <vt:lpstr>  Think:     inputs and outputs</vt:lpstr>
      <vt:lpstr>  Think:     random numbers</vt:lpstr>
      <vt:lpstr>  Think:     variables</vt:lpstr>
      <vt:lpstr>  Think:     selection / conditionals</vt:lpstr>
      <vt:lpstr>Create:     make a rock, paper, scissors game</vt:lpstr>
      <vt:lpstr> Create:     send to micro:bit</vt:lpstr>
      <vt:lpstr>Create:    tweak the program – invent a new game</vt:lpstr>
      <vt:lpstr> Extend:    graphical dice</vt:lpstr>
      <vt:lpstr>Extend       Compare the code for other projects    </vt:lpstr>
      <vt:lpstr>Evaluate</vt:lpstr>
      <vt:lpstr>Evaluate     revisit the learning objectives</vt:lpstr>
      <vt:lpstr>Visit microbit.org/teach for more lessons, projects, courses and help.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>Updated 22 Apr 24</dc:description>
  <cp:lastModifiedBy>Giles Booth</cp:lastModifiedBy>
  <cp:revision>709</cp:revision>
  <cp:lastPrinted>2026-03-02T17:47:44Z</cp:lastPrinted>
  <dcterms:created xsi:type="dcterms:W3CDTF">2023-03-14T10:37:03Z</dcterms:created>
  <dcterms:modified xsi:type="dcterms:W3CDTF">2026-04-21T10:34:13Z</dcterms:modified>
  <cp:category/>
</cp:coreProperties>
</file>