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61"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7"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63"/>
  </p:normalViewPr>
  <p:slideViewPr>
    <p:cSldViewPr snapToGrid="0" snapToObjects="1">
      <p:cViewPr varScale="1">
        <p:scale>
          <a:sx n="117" d="100"/>
          <a:sy n="117" d="100"/>
        </p:scale>
        <p:origin x="36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992665" y="3228896"/>
            <a:ext cx="7941310" cy="3058954"/>
          </a:xfrm>
          <a:prstGeom prst="rect">
            <a:avLst/>
          </a:prstGeom>
          <a:noFill/>
          <a:ln>
            <a:noFill/>
          </a:ln>
        </p:spPr>
        <p:txBody>
          <a:bodyPr spcFirstLastPara="1" wrap="square" lIns="93025" tIns="46500" rIns="93025" bIns="465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93" name="Google Shape;93;p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p1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a:t>The pause block is used so that micro:bit only increases the value of score once per press. If it is not used then the value can increase several times for one press as the speed of the program is faster than the human pressing the button.</a:t>
            </a:r>
            <a:endParaRPr sz="1200" b="0" i="0" u="none" strike="noStrike" cap="none">
              <a:solidFill>
                <a:schemeClr val="dk1"/>
              </a:solidFill>
              <a:latin typeface="Calibri"/>
              <a:ea typeface="Calibri"/>
              <a:cs typeface="Calibri"/>
              <a:sym typeface="Calibri"/>
            </a:endParaRPr>
          </a:p>
        </p:txBody>
      </p:sp>
      <p:sp>
        <p:nvSpPr>
          <p:cNvPr id="169" name="Google Shape;169;p1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5" name="Google Shape;175;p11: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sz="1200" b="0" i="0" u="none" strike="noStrike" cap="none" dirty="0">
                <a:solidFill>
                  <a:schemeClr val="dk1"/>
                </a:solidFill>
                <a:effectLst/>
                <a:latin typeface="Calibri"/>
                <a:ea typeface="Calibri"/>
                <a:cs typeface="Calibri"/>
                <a:sym typeface="Calibri"/>
              </a:rPr>
              <a:t>Give pupils access to the </a:t>
            </a:r>
            <a:r>
              <a:rPr lang="en-GB" sz="1200" b="1" i="0" u="none" strike="noStrike" cap="none" dirty="0" err="1">
                <a:solidFill>
                  <a:schemeClr val="dk1"/>
                </a:solidFill>
                <a:effectLst/>
                <a:latin typeface="Calibri"/>
                <a:ea typeface="Calibri"/>
                <a:cs typeface="Calibri"/>
                <a:sym typeface="Calibri"/>
              </a:rPr>
              <a:t>microbit</a:t>
            </a:r>
            <a:r>
              <a:rPr lang="en-GB" sz="1200" b="1" i="0" u="none" strike="noStrike" cap="none" dirty="0">
                <a:solidFill>
                  <a:schemeClr val="dk1"/>
                </a:solidFill>
                <a:effectLst/>
                <a:latin typeface="Calibri"/>
                <a:ea typeface="Calibri"/>
                <a:cs typeface="Calibri"/>
                <a:sym typeface="Calibri"/>
              </a:rPr>
              <a:t>-variable-debug hex</a:t>
            </a:r>
            <a:r>
              <a:rPr lang="en-GB" sz="1200" b="0" i="1" u="none" strike="noStrike" cap="none" dirty="0">
                <a:solidFill>
                  <a:schemeClr val="dk1"/>
                </a:solidFill>
                <a:effectLst/>
                <a:latin typeface="Calibri"/>
                <a:ea typeface="Calibri"/>
                <a:cs typeface="Calibri"/>
                <a:sym typeface="Calibri"/>
              </a:rPr>
              <a:t> </a:t>
            </a:r>
            <a:r>
              <a:rPr lang="en-GB" sz="1200" b="0" i="0" u="none" strike="noStrike" cap="none" dirty="0">
                <a:solidFill>
                  <a:schemeClr val="dk1"/>
                </a:solidFill>
                <a:effectLst/>
                <a:latin typeface="Calibri"/>
                <a:ea typeface="Calibri"/>
                <a:cs typeface="Calibri"/>
                <a:sym typeface="Calibri"/>
              </a:rPr>
              <a:t>file and ask them to work in pairs to debug the program https://</a:t>
            </a:r>
            <a:r>
              <a:rPr lang="en-GB" sz="1200" b="0" i="0" u="none" strike="noStrike" cap="none" dirty="0" err="1">
                <a:solidFill>
                  <a:schemeClr val="dk1"/>
                </a:solidFill>
                <a:effectLst/>
                <a:latin typeface="Calibri"/>
                <a:ea typeface="Calibri"/>
                <a:cs typeface="Calibri"/>
                <a:sym typeface="Calibri"/>
              </a:rPr>
              <a:t>makecode.microbit.org</a:t>
            </a:r>
            <a:r>
              <a:rPr lang="en-GB" sz="1200" b="0" i="0" u="none" strike="noStrike" cap="none" dirty="0">
                <a:solidFill>
                  <a:schemeClr val="dk1"/>
                </a:solidFill>
                <a:effectLst/>
                <a:latin typeface="Calibri"/>
                <a:ea typeface="Calibri"/>
                <a:cs typeface="Calibri"/>
                <a:sym typeface="Calibri"/>
              </a:rPr>
              <a:t>/#pub:_6ipg3x9f9RpD </a:t>
            </a:r>
            <a:endParaRPr sz="1200" b="0" i="0" u="none" strike="noStrike" cap="none" dirty="0">
              <a:solidFill>
                <a:schemeClr val="dk1"/>
              </a:solidFill>
              <a:latin typeface="Calibri"/>
              <a:ea typeface="Calibri"/>
              <a:cs typeface="Calibri"/>
              <a:sym typeface="Calibri"/>
            </a:endParaRPr>
          </a:p>
        </p:txBody>
      </p:sp>
      <p:sp>
        <p:nvSpPr>
          <p:cNvPr id="176" name="Google Shape;176;p11: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5e9ff4fb22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1" name="Google Shape;181;g5e9ff4fb22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82" name="Google Shape;182;g5e9ff4fb22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1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p1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88" name="Google Shape;188;p1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p13: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94" name="Google Shape;194;p13: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495084b5b7_0_16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g495084b5b7_0_16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90" name="Google Shape;190;g495084b5b7_0_16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94728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08" name="Google Shape;108;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5db678efde_0_0: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5db678efde_0_0: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14" name="Google Shape;114;g5db678efde_0_0: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3: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3: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20" name="Google Shape;120;p3: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4: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8" name="Google Shape;128;p4: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29" name="Google Shape;129;p4: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6: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6: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35" name="Google Shape;135;p6: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Google Shape;141;p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sz="1200" b="0" i="0" u="none" strike="noStrike" cap="none">
                <a:solidFill>
                  <a:schemeClr val="dk1"/>
                </a:solidFill>
                <a:latin typeface="Calibri"/>
                <a:ea typeface="Calibri"/>
                <a:cs typeface="Calibri"/>
                <a:sym typeface="Calibri"/>
              </a:rPr>
              <a:t>Selection in used to set the score to zero when “start” is heard, to increase the score by 1 when a star jump is completed, to stop recording and say how many jumps were completed when “stop” is heard, to change the high score if the current score is higher.</a:t>
            </a:r>
            <a:endParaRPr sz="1200" b="0" i="0" u="none" strike="noStrike" cap="none">
              <a:solidFill>
                <a:schemeClr val="dk1"/>
              </a:solidFill>
              <a:latin typeface="Calibri"/>
              <a:ea typeface="Calibri"/>
              <a:cs typeface="Calibri"/>
              <a:sym typeface="Calibri"/>
            </a:endParaRPr>
          </a:p>
        </p:txBody>
      </p:sp>
      <p:sp>
        <p:nvSpPr>
          <p:cNvPr id="142" name="Google Shape;142;p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8: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 name="Google Shape;147;p8: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48" name="Google Shape;148;p8: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9: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p9: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55" name="Google Shape;155;p9: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GB"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Large quote">
  <p:cSld name="Large quote">
    <p:bg>
      <p:bgPr>
        <a:solidFill>
          <a:srgbClr val="00C800"/>
        </a:solidFill>
        <a:effectLst/>
      </p:bgPr>
    </p:bg>
    <p:spTree>
      <p:nvGrpSpPr>
        <p:cNvPr id="1" name="Shape 15"/>
        <p:cNvGrpSpPr/>
        <p:nvPr/>
      </p:nvGrpSpPr>
      <p:grpSpPr>
        <a:xfrm>
          <a:off x="0" y="0"/>
          <a:ext cx="0" cy="0"/>
          <a:chOff x="0" y="0"/>
          <a:chExt cx="0" cy="0"/>
        </a:xfrm>
      </p:grpSpPr>
      <p:sp>
        <p:nvSpPr>
          <p:cNvPr id="16" name="Google Shape;16;p2"/>
          <p:cNvSpPr txBox="1">
            <a:spLocks noGrp="1"/>
          </p:cNvSpPr>
          <p:nvPr>
            <p:ph type="body" idx="1"/>
          </p:nvPr>
        </p:nvSpPr>
        <p:spPr>
          <a:xfrm>
            <a:off x="768000" y="2294400"/>
            <a:ext cx="10579255" cy="2294400"/>
          </a:xfrm>
          <a:prstGeom prst="rect">
            <a:avLst/>
          </a:prstGeom>
          <a:noFill/>
          <a:ln>
            <a:noFill/>
          </a:ln>
        </p:spPr>
        <p:txBody>
          <a:bodyPr spcFirstLastPara="1" wrap="square" lIns="0" tIns="0" rIns="0" bIns="0" anchor="t" anchorCtr="0">
            <a:noAutofit/>
          </a:bodyPr>
          <a:lstStyle>
            <a:lvl1pPr marL="457200" marR="0" lvl="0" indent="-228600" algn="ctr">
              <a:lnSpc>
                <a:spcPct val="103685"/>
              </a:lnSpc>
              <a:spcBef>
                <a:spcPts val="400"/>
              </a:spcBef>
              <a:spcAft>
                <a:spcPts val="0"/>
              </a:spcAft>
              <a:buClr>
                <a:srgbClr val="5EB130"/>
              </a:buClr>
              <a:buSzPts val="4104"/>
              <a:buFont typeface="Noto Sans Symbols"/>
              <a:buNone/>
              <a:defRPr sz="5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17" name="Google Shape;17;p2"/>
          <p:cNvSpPr txBox="1">
            <a:spLocks noGrp="1"/>
          </p:cNvSpPr>
          <p:nvPr>
            <p:ph type="body" idx="2"/>
          </p:nvPr>
        </p:nvSpPr>
        <p:spPr>
          <a:xfrm>
            <a:off x="2140800" y="3734400"/>
            <a:ext cx="7838341" cy="1219200"/>
          </a:xfrm>
          <a:prstGeom prst="rect">
            <a:avLst/>
          </a:prstGeom>
          <a:noFill/>
          <a:ln>
            <a:noFill/>
          </a:ln>
        </p:spPr>
        <p:txBody>
          <a:bodyPr spcFirstLastPara="1" wrap="square" lIns="0" tIns="0" rIns="0" bIns="0" anchor="t" anchorCtr="0">
            <a:noAutofit/>
          </a:bodyPr>
          <a:lstStyle>
            <a:lvl1pPr marL="457200" marR="0" lvl="0" indent="-228600" algn="ctr">
              <a:lnSpc>
                <a:spcPct val="233291"/>
              </a:lnSpc>
              <a:spcBef>
                <a:spcPts val="400"/>
              </a:spcBef>
              <a:spcAft>
                <a:spcPts val="0"/>
              </a:spcAft>
              <a:buClr>
                <a:srgbClr val="5EB130"/>
              </a:buClr>
              <a:buSzPts val="1824"/>
              <a:buFont typeface="Noto Sans Symbols"/>
              <a:buNone/>
              <a:defRPr sz="2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2"/>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5" name="Google Shape;75;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1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full image">
  <p:cSld name="full image">
    <p:spTree>
      <p:nvGrpSpPr>
        <p:cNvPr id="1" name="Shape 18"/>
        <p:cNvGrpSpPr/>
        <p:nvPr/>
      </p:nvGrpSpPr>
      <p:grpSpPr>
        <a:xfrm>
          <a:off x="0" y="0"/>
          <a:ext cx="0" cy="0"/>
          <a:chOff x="0" y="0"/>
          <a:chExt cx="0" cy="0"/>
        </a:xfrm>
      </p:grpSpPr>
      <p:sp>
        <p:nvSpPr>
          <p:cNvPr id="19" name="Google Shape;19;p3"/>
          <p:cNvSpPr>
            <a:spLocks noGrp="1"/>
          </p:cNvSpPr>
          <p:nvPr>
            <p:ph type="pic" idx="2"/>
          </p:nvPr>
        </p:nvSpPr>
        <p:spPr>
          <a:xfrm>
            <a:off x="0" y="1"/>
            <a:ext cx="12191875" cy="6866400"/>
          </a:xfrm>
          <a:prstGeom prst="rect">
            <a:avLst/>
          </a:prstGeom>
          <a:noFill/>
          <a:ln>
            <a:noFill/>
          </a:ln>
        </p:spPr>
        <p:txBody>
          <a:bodyPr spcFirstLastPara="1" wrap="square" lIns="0" tIns="0" rIns="0" bIns="0" anchor="t" anchorCtr="0">
            <a:noAutofit/>
          </a:bodyPr>
          <a:lstStyle>
            <a:lvl1pPr marR="0" lvl="0" algn="l" rtl="0">
              <a:lnSpc>
                <a:spcPct val="100000"/>
              </a:lnSpc>
              <a:spcBef>
                <a:spcPts val="400"/>
              </a:spcBef>
              <a:spcAft>
                <a:spcPts val="0"/>
              </a:spcAft>
              <a:buClr>
                <a:srgbClr val="5EB130"/>
              </a:buClr>
              <a:buSzPts val="1824"/>
              <a:buFont typeface="Noto Sans Symbols"/>
              <a:buChar char="▪"/>
              <a:defRPr sz="2400" b="0" i="0" u="none" strike="noStrike" cap="none">
                <a:solidFill>
                  <a:schemeClr val="dk2"/>
                </a:solidFill>
                <a:latin typeface="Questrial"/>
                <a:ea typeface="Questrial"/>
                <a:cs typeface="Questrial"/>
                <a:sym typeface="Questrial"/>
              </a:defRPr>
            </a:lvl1pPr>
            <a:lvl2pPr marR="0" lvl="1"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2pPr>
            <a:lvl3pPr marR="0" lvl="2"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3pPr>
            <a:lvl4pPr marR="0" lvl="3"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4pPr>
            <a:lvl5pPr marR="0" lvl="4" algn="l" rtl="0">
              <a:lnSpc>
                <a:spcPct val="108312"/>
              </a:lnSpc>
              <a:spcBef>
                <a:spcPts val="0"/>
              </a:spcBef>
              <a:spcAft>
                <a:spcPts val="0"/>
              </a:spcAft>
              <a:buClr>
                <a:schemeClr val="dk1"/>
              </a:buClr>
              <a:buSzPts val="2432"/>
              <a:buFont typeface="Cabin"/>
              <a:buAutoNum type="arabicPeriod"/>
              <a:defRPr sz="3200" b="0" i="0" u="none" strike="noStrike" cap="none">
                <a:solidFill>
                  <a:schemeClr val="dk1"/>
                </a:solidFill>
                <a:latin typeface="Cabin"/>
                <a:ea typeface="Cabin"/>
                <a:cs typeface="Cabin"/>
                <a:sym typeface="Cabin"/>
              </a:defRPr>
            </a:lvl5pPr>
            <a:lvl6pPr marR="0" lvl="5"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R="0" lvl="6"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R="0" lvl="7"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R="0" lvl="8"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20" name="Google Shape;20;p3"/>
          <p:cNvSpPr txBox="1">
            <a:spLocks noGrp="1"/>
          </p:cNvSpPr>
          <p:nvPr>
            <p:ph type="title"/>
          </p:nvPr>
        </p:nvSpPr>
        <p:spPr>
          <a:xfrm>
            <a:off x="824628" y="358342"/>
            <a:ext cx="10135740" cy="558600"/>
          </a:xfrm>
          <a:prstGeom prst="rect">
            <a:avLst/>
          </a:prstGeom>
          <a:noFill/>
          <a:ln>
            <a:noFill/>
          </a:ln>
        </p:spPr>
        <p:txBody>
          <a:bodyPr spcFirstLastPara="1" wrap="square" lIns="0" tIns="0" rIns="0" bIns="0" anchor="t" anchorCtr="0">
            <a:noAutofit/>
          </a:bodyPr>
          <a:lstStyle>
            <a:lvl1pPr marR="0" lvl="0" algn="l">
              <a:lnSpc>
                <a:spcPct val="106650"/>
              </a:lnSpc>
              <a:spcBef>
                <a:spcPts val="0"/>
              </a:spcBef>
              <a:spcAft>
                <a:spcPts val="0"/>
              </a:spcAft>
              <a:buClr>
                <a:srgbClr val="303333"/>
              </a:buClr>
              <a:buSzPts val="4000"/>
              <a:buFont typeface="Arial"/>
              <a:buNone/>
              <a:defRPr sz="4000" b="1" i="0" u="none" strike="noStrike" cap="none">
                <a:solidFill>
                  <a:srgbClr val="303333"/>
                </a:solidFill>
                <a:latin typeface="Arial"/>
                <a:ea typeface="Arial"/>
                <a:cs typeface="Arial"/>
                <a:sym typeface="Arial"/>
              </a:defRPr>
            </a:lvl1pPr>
            <a:lvl2pPr lvl="1" algn="l">
              <a:lnSpc>
                <a:spcPct val="100000"/>
              </a:lnSpc>
              <a:spcBef>
                <a:spcPts val="0"/>
              </a:spcBef>
              <a:spcAft>
                <a:spcPts val="0"/>
              </a:spcAft>
              <a:buSzPts val="3700"/>
              <a:buNone/>
              <a:defRPr sz="1800"/>
            </a:lvl2pPr>
            <a:lvl3pPr lvl="2" algn="l">
              <a:lnSpc>
                <a:spcPct val="100000"/>
              </a:lnSpc>
              <a:spcBef>
                <a:spcPts val="0"/>
              </a:spcBef>
              <a:spcAft>
                <a:spcPts val="0"/>
              </a:spcAft>
              <a:buSzPts val="3700"/>
              <a:buNone/>
              <a:defRPr sz="1800"/>
            </a:lvl3pPr>
            <a:lvl4pPr lvl="3" algn="l">
              <a:lnSpc>
                <a:spcPct val="100000"/>
              </a:lnSpc>
              <a:spcBef>
                <a:spcPts val="0"/>
              </a:spcBef>
              <a:spcAft>
                <a:spcPts val="0"/>
              </a:spcAft>
              <a:buSzPts val="3700"/>
              <a:buNone/>
              <a:defRPr sz="1800"/>
            </a:lvl4pPr>
            <a:lvl5pPr lvl="4" algn="l">
              <a:lnSpc>
                <a:spcPct val="100000"/>
              </a:lnSpc>
              <a:spcBef>
                <a:spcPts val="0"/>
              </a:spcBef>
              <a:spcAft>
                <a:spcPts val="0"/>
              </a:spcAft>
              <a:buSzPts val="3700"/>
              <a:buNone/>
              <a:defRPr sz="1800"/>
            </a:lvl5pPr>
            <a:lvl6pPr lvl="5" algn="l">
              <a:lnSpc>
                <a:spcPct val="100000"/>
              </a:lnSpc>
              <a:spcBef>
                <a:spcPts val="0"/>
              </a:spcBef>
              <a:spcAft>
                <a:spcPts val="0"/>
              </a:spcAft>
              <a:buSzPts val="3700"/>
              <a:buNone/>
              <a:defRPr sz="1800"/>
            </a:lvl6pPr>
            <a:lvl7pPr lvl="6" algn="l">
              <a:lnSpc>
                <a:spcPct val="100000"/>
              </a:lnSpc>
              <a:spcBef>
                <a:spcPts val="0"/>
              </a:spcBef>
              <a:spcAft>
                <a:spcPts val="0"/>
              </a:spcAft>
              <a:buSzPts val="3700"/>
              <a:buNone/>
              <a:defRPr sz="1800"/>
            </a:lvl7pPr>
            <a:lvl8pPr lvl="7" algn="l">
              <a:lnSpc>
                <a:spcPct val="100000"/>
              </a:lnSpc>
              <a:spcBef>
                <a:spcPts val="0"/>
              </a:spcBef>
              <a:spcAft>
                <a:spcPts val="0"/>
              </a:spcAft>
              <a:buSzPts val="3700"/>
              <a:buNone/>
              <a:defRPr sz="1800"/>
            </a:lvl8pPr>
            <a:lvl9pPr lvl="8" algn="l">
              <a:lnSpc>
                <a:spcPct val="100000"/>
              </a:lnSpc>
              <a:spcBef>
                <a:spcPts val="0"/>
              </a:spcBef>
              <a:spcAft>
                <a:spcPts val="0"/>
              </a:spcAft>
              <a:buSzPts val="3700"/>
              <a:buNone/>
              <a:defRPr sz="1800"/>
            </a:lvl9pPr>
          </a:lstStyle>
          <a:p>
            <a:endParaRPr/>
          </a:p>
        </p:txBody>
      </p:sp>
      <p:pic>
        <p:nvPicPr>
          <p:cNvPr id="5" name="Picture 4">
            <a:extLst>
              <a:ext uri="{FF2B5EF4-FFF2-40B4-BE49-F238E27FC236}">
                <a16:creationId xmlns:a16="http://schemas.microsoft.com/office/drawing/2014/main" id="{E2E6F0F5-31DC-BD4C-91FA-7336B6523221}"/>
              </a:ext>
            </a:extLst>
          </p:cNvPr>
          <p:cNvPicPr>
            <a:picLocks noChangeAspect="1"/>
          </p:cNvPicPr>
          <p:nvPr userDrawn="1"/>
        </p:nvPicPr>
        <p:blipFill>
          <a:blip r:embed="rId2"/>
          <a:stretch>
            <a:fillRect/>
          </a:stretch>
        </p:blipFill>
        <p:spPr>
          <a:xfrm>
            <a:off x="10960368" y="6203732"/>
            <a:ext cx="1092200" cy="5334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
        <p:cNvGrpSpPr/>
        <p:nvPr/>
      </p:nvGrpSpPr>
      <p:grpSpPr>
        <a:xfrm>
          <a:off x="0" y="0"/>
          <a:ext cx="0" cy="0"/>
          <a:chOff x="0" y="0"/>
          <a:chExt cx="0" cy="0"/>
        </a:xfrm>
      </p:grpSpPr>
      <p:sp>
        <p:nvSpPr>
          <p:cNvPr id="23" name="Google Shape;23;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5" name="Google Shape;25;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s://makecode.microbit.org/#pub:_dwTUkmU2HdC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hyperlink" Target="https://makecode.microbit.org/#pub:_6ipg3x9f9RpD"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hyperlink" Target="https://microbit.or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hyperlink" Target="http://www.youtube.com/watch?v=Org4XcxkZtY" TargetMode="External"/><Relationship Id="rId7" Type="http://schemas.openxmlformats.org/officeDocument/2006/relationships/hyperlink" Target="http://www.youtube.com/watch?v=C6fOj6FbjQc"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hyperlink" Target="http://www.youtube.com/watch?v=AvjFb6Hg_Sg" TargetMode="Externa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makecode.microbit.org/#pub:_dwTUkmU2HdC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hyperlink" Target="https://makecode.microbit.org/#pub:_dwTUkmU2HdC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5"/>
          <p:cNvSpPr/>
          <p:nvPr/>
        </p:nvSpPr>
        <p:spPr>
          <a:xfrm>
            <a:off x="578589" y="1651028"/>
            <a:ext cx="11134337" cy="347787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0"/>
              <a:buFont typeface="Arial"/>
              <a:buNone/>
            </a:pPr>
            <a:r>
              <a:rPr lang="en-GB" sz="8000" b="1" i="0" u="none" strike="noStrike" cap="none" dirty="0">
                <a:solidFill>
                  <a:schemeClr val="lt1"/>
                </a:solidFill>
                <a:latin typeface="+mj-lt"/>
                <a:ea typeface="Questrial"/>
                <a:cs typeface="Questrial"/>
                <a:sym typeface="Questrial"/>
              </a:rPr>
              <a:t>Getting active </a:t>
            </a:r>
            <a:endParaRPr sz="1400" b="1" i="0" u="none" strike="noStrike" cap="none" dirty="0">
              <a:solidFill>
                <a:srgbClr val="000000"/>
              </a:solidFill>
              <a:latin typeface="+mj-lt"/>
              <a:ea typeface="Arial"/>
              <a:cs typeface="Arial"/>
              <a:sym typeface="Arial"/>
            </a:endParaRPr>
          </a:p>
          <a:p>
            <a:pPr marL="0" marR="0" lvl="0" indent="0" algn="ctr" rtl="0">
              <a:lnSpc>
                <a:spcPct val="100000"/>
              </a:lnSpc>
              <a:spcBef>
                <a:spcPts val="0"/>
              </a:spcBef>
              <a:spcAft>
                <a:spcPts val="0"/>
              </a:spcAft>
              <a:buClr>
                <a:srgbClr val="000000"/>
              </a:buClr>
              <a:buSzPts val="6000"/>
              <a:buFont typeface="Arial"/>
              <a:buNone/>
            </a:pPr>
            <a:r>
              <a:rPr lang="en-GB" sz="6000" b="0" i="0" u="none" strike="noStrike" cap="none" dirty="0">
                <a:solidFill>
                  <a:schemeClr val="lt1"/>
                </a:solidFill>
                <a:latin typeface="+mj-lt"/>
                <a:ea typeface="Questrial"/>
                <a:cs typeface="Questrial"/>
                <a:sym typeface="Questrial"/>
              </a:rPr>
              <a:t>Teacher lesson guide </a:t>
            </a:r>
            <a:endParaRPr sz="6000" b="0" i="0" u="none" strike="noStrike" cap="none" dirty="0">
              <a:solidFill>
                <a:schemeClr val="lt1"/>
              </a:solidFill>
              <a:latin typeface="+mj-lt"/>
              <a:ea typeface="Questrial"/>
              <a:cs typeface="Questrial"/>
              <a:sym typeface="Questrial"/>
            </a:endParaRPr>
          </a:p>
          <a:p>
            <a:pPr marL="0" marR="0" lvl="0" indent="0" algn="ctr" rtl="0">
              <a:lnSpc>
                <a:spcPct val="100000"/>
              </a:lnSpc>
              <a:spcBef>
                <a:spcPts val="0"/>
              </a:spcBef>
              <a:spcAft>
                <a:spcPts val="0"/>
              </a:spcAft>
              <a:buClr>
                <a:srgbClr val="000000"/>
              </a:buClr>
              <a:buSzPts val="6000"/>
              <a:buFont typeface="Arial"/>
              <a:buNone/>
            </a:pPr>
            <a:r>
              <a:rPr lang="en-GB" sz="6000" b="0" i="0" u="none" strike="noStrike" cap="none" dirty="0">
                <a:solidFill>
                  <a:schemeClr val="lt1"/>
                </a:solidFill>
                <a:latin typeface="+mj-lt"/>
                <a:ea typeface="Questrial"/>
                <a:cs typeface="Questrial"/>
                <a:sym typeface="Questrial"/>
              </a:rPr>
              <a:t>Lesson </a:t>
            </a:r>
            <a:r>
              <a:rPr lang="en-GB" sz="6000" dirty="0">
                <a:solidFill>
                  <a:schemeClr val="lt1"/>
                </a:solidFill>
                <a:latin typeface="+mj-lt"/>
                <a:ea typeface="Questrial"/>
                <a:cs typeface="Questrial"/>
                <a:sym typeface="Questrial"/>
              </a:rPr>
              <a:t>2</a:t>
            </a:r>
            <a:endParaRPr sz="6000" b="0" i="0" u="none" strike="noStrike" cap="none" dirty="0">
              <a:solidFill>
                <a:schemeClr val="lt1"/>
              </a:solidFill>
              <a:latin typeface="+mj-lt"/>
              <a:ea typeface="Questrial"/>
              <a:cs typeface="Questrial"/>
              <a:sym typeface="Questrial"/>
            </a:endParaRPr>
          </a:p>
          <a:p>
            <a:pPr marL="0" marR="0" lvl="0" indent="0" algn="ctr" rtl="0">
              <a:lnSpc>
                <a:spcPct val="100000"/>
              </a:lnSpc>
              <a:spcBef>
                <a:spcPts val="0"/>
              </a:spcBef>
              <a:spcAft>
                <a:spcPts val="0"/>
              </a:spcAft>
              <a:buClr>
                <a:srgbClr val="000000"/>
              </a:buClr>
              <a:buSzPts val="4400"/>
              <a:buFont typeface="Arial"/>
              <a:buNone/>
            </a:pPr>
            <a:endParaRPr sz="4400" b="0" i="0" u="none" strike="noStrike" cap="none" dirty="0">
              <a:solidFill>
                <a:schemeClr val="lt1"/>
              </a:solidFill>
              <a:latin typeface="+mj-lt"/>
              <a:ea typeface="Calibri"/>
              <a:cs typeface="Calibri"/>
              <a:sym typeface="Calibri"/>
            </a:endParaRPr>
          </a:p>
          <a:p>
            <a:pPr marL="0" marR="0" lvl="0" indent="0" algn="ctr" rtl="0">
              <a:lnSpc>
                <a:spcPct val="100000"/>
              </a:lnSpc>
              <a:spcBef>
                <a:spcPts val="0"/>
              </a:spcBef>
              <a:spcAft>
                <a:spcPts val="0"/>
              </a:spcAft>
              <a:buClr>
                <a:srgbClr val="000000"/>
              </a:buClr>
              <a:buSzPts val="4400"/>
              <a:buFont typeface="Arial"/>
              <a:buNone/>
            </a:pPr>
            <a:endParaRPr sz="4400" b="0" i="0" u="none" strike="noStrike" cap="none" dirty="0">
              <a:solidFill>
                <a:schemeClr val="lt1"/>
              </a:solidFill>
              <a:latin typeface="+mj-lt"/>
              <a:ea typeface="Calibri"/>
              <a:cs typeface="Calibri"/>
              <a:sym typeface="Calibri"/>
            </a:endParaRPr>
          </a:p>
          <a:p>
            <a:pPr marL="0" marR="0" lvl="0" indent="0" algn="ctr" rtl="0">
              <a:lnSpc>
                <a:spcPct val="100000"/>
              </a:lnSpc>
              <a:spcBef>
                <a:spcPts val="0"/>
              </a:spcBef>
              <a:spcAft>
                <a:spcPts val="0"/>
              </a:spcAft>
              <a:buClr>
                <a:srgbClr val="000000"/>
              </a:buClr>
              <a:buSzPts val="4400"/>
              <a:buFont typeface="Arial"/>
              <a:buNone/>
            </a:pPr>
            <a:endParaRPr sz="4400" b="0" i="0" u="none" strike="noStrike" cap="none" dirty="0">
              <a:solidFill>
                <a:schemeClr val="lt1"/>
              </a:solidFill>
              <a:latin typeface="+mj-lt"/>
              <a:ea typeface="Calibri"/>
              <a:cs typeface="Calibri"/>
              <a:sym typeface="Calibri"/>
            </a:endParaRPr>
          </a:p>
        </p:txBody>
      </p:sp>
      <p:pic>
        <p:nvPicPr>
          <p:cNvPr id="96" name="Google Shape;96;p15"/>
          <p:cNvPicPr preferRelativeResize="0"/>
          <p:nvPr/>
        </p:nvPicPr>
        <p:blipFill rotWithShape="1">
          <a:blip r:embed="rId3">
            <a:alphaModFix amt="5000"/>
          </a:blip>
          <a:srcRect/>
          <a:stretch/>
        </p:blipFill>
        <p:spPr>
          <a:xfrm rot="911264">
            <a:off x="8933200" y="4664970"/>
            <a:ext cx="753722" cy="1035727"/>
          </a:xfrm>
          <a:prstGeom prst="rect">
            <a:avLst/>
          </a:prstGeom>
          <a:noFill/>
          <a:ln>
            <a:noFill/>
          </a:ln>
        </p:spPr>
      </p:pic>
      <p:pic>
        <p:nvPicPr>
          <p:cNvPr id="97" name="Google Shape;97;p15"/>
          <p:cNvPicPr preferRelativeResize="0"/>
          <p:nvPr/>
        </p:nvPicPr>
        <p:blipFill rotWithShape="1">
          <a:blip r:embed="rId3">
            <a:alphaModFix amt="5000"/>
          </a:blip>
          <a:srcRect/>
          <a:stretch/>
        </p:blipFill>
        <p:spPr>
          <a:xfrm rot="911264">
            <a:off x="6268264" y="5387311"/>
            <a:ext cx="753722" cy="1035727"/>
          </a:xfrm>
          <a:prstGeom prst="rect">
            <a:avLst/>
          </a:prstGeom>
          <a:noFill/>
          <a:ln>
            <a:noFill/>
          </a:ln>
        </p:spPr>
      </p:pic>
      <p:pic>
        <p:nvPicPr>
          <p:cNvPr id="98" name="Google Shape;98;p15"/>
          <p:cNvPicPr preferRelativeResize="0"/>
          <p:nvPr/>
        </p:nvPicPr>
        <p:blipFill rotWithShape="1">
          <a:blip r:embed="rId3">
            <a:alphaModFix amt="5000"/>
          </a:blip>
          <a:srcRect/>
          <a:stretch/>
        </p:blipFill>
        <p:spPr>
          <a:xfrm rot="911264">
            <a:off x="10484279" y="388269"/>
            <a:ext cx="753722" cy="1035727"/>
          </a:xfrm>
          <a:prstGeom prst="rect">
            <a:avLst/>
          </a:prstGeom>
          <a:noFill/>
          <a:ln>
            <a:noFill/>
          </a:ln>
        </p:spPr>
      </p:pic>
      <p:pic>
        <p:nvPicPr>
          <p:cNvPr id="99" name="Google Shape;99;p15"/>
          <p:cNvPicPr preferRelativeResize="0"/>
          <p:nvPr/>
        </p:nvPicPr>
        <p:blipFill rotWithShape="1">
          <a:blip r:embed="rId4">
            <a:alphaModFix amt="5000"/>
          </a:blip>
          <a:srcRect/>
          <a:stretch/>
        </p:blipFill>
        <p:spPr>
          <a:xfrm rot="-1168137">
            <a:off x="3275646" y="4901076"/>
            <a:ext cx="866231" cy="1119177"/>
          </a:xfrm>
          <a:prstGeom prst="rect">
            <a:avLst/>
          </a:prstGeom>
          <a:noFill/>
          <a:ln>
            <a:noFill/>
          </a:ln>
        </p:spPr>
      </p:pic>
      <p:pic>
        <p:nvPicPr>
          <p:cNvPr id="100" name="Google Shape;100;p15"/>
          <p:cNvPicPr preferRelativeResize="0"/>
          <p:nvPr/>
        </p:nvPicPr>
        <p:blipFill rotWithShape="1">
          <a:blip r:embed="rId5">
            <a:alphaModFix amt="5000"/>
          </a:blip>
          <a:srcRect/>
          <a:stretch/>
        </p:blipFill>
        <p:spPr>
          <a:xfrm rot="-2090590" flipH="1">
            <a:off x="838950" y="4940120"/>
            <a:ext cx="1033233" cy="612005"/>
          </a:xfrm>
          <a:prstGeom prst="rect">
            <a:avLst/>
          </a:prstGeom>
          <a:noFill/>
          <a:ln>
            <a:noFill/>
          </a:ln>
        </p:spPr>
      </p:pic>
      <p:pic>
        <p:nvPicPr>
          <p:cNvPr id="101" name="Google Shape;101;p15"/>
          <p:cNvPicPr preferRelativeResize="0"/>
          <p:nvPr/>
        </p:nvPicPr>
        <p:blipFill rotWithShape="1">
          <a:blip r:embed="rId6">
            <a:alphaModFix amt="5000"/>
          </a:blip>
          <a:srcRect/>
          <a:stretch/>
        </p:blipFill>
        <p:spPr>
          <a:xfrm rot="1801578">
            <a:off x="5443054" y="666436"/>
            <a:ext cx="830446" cy="642139"/>
          </a:xfrm>
          <a:prstGeom prst="rect">
            <a:avLst/>
          </a:prstGeom>
          <a:noFill/>
          <a:ln>
            <a:noFill/>
          </a:ln>
        </p:spPr>
      </p:pic>
      <p:pic>
        <p:nvPicPr>
          <p:cNvPr id="102" name="Google Shape;102;p15"/>
          <p:cNvPicPr preferRelativeResize="0"/>
          <p:nvPr/>
        </p:nvPicPr>
        <p:blipFill rotWithShape="1">
          <a:blip r:embed="rId3">
            <a:alphaModFix amt="5000"/>
          </a:blip>
          <a:srcRect/>
          <a:stretch/>
        </p:blipFill>
        <p:spPr>
          <a:xfrm rot="911264">
            <a:off x="379877" y="2249455"/>
            <a:ext cx="753722" cy="1035727"/>
          </a:xfrm>
          <a:prstGeom prst="rect">
            <a:avLst/>
          </a:prstGeom>
          <a:noFill/>
          <a:ln>
            <a:noFill/>
          </a:ln>
        </p:spPr>
      </p:pic>
      <p:pic>
        <p:nvPicPr>
          <p:cNvPr id="103" name="Google Shape;103;p15"/>
          <p:cNvPicPr preferRelativeResize="0"/>
          <p:nvPr/>
        </p:nvPicPr>
        <p:blipFill rotWithShape="1">
          <a:blip r:embed="rId4">
            <a:alphaModFix amt="5000"/>
          </a:blip>
          <a:srcRect/>
          <a:stretch/>
        </p:blipFill>
        <p:spPr>
          <a:xfrm rot="-1168133">
            <a:off x="1542324" y="271567"/>
            <a:ext cx="866232" cy="1119177"/>
          </a:xfrm>
          <a:prstGeom prst="rect">
            <a:avLst/>
          </a:prstGeom>
          <a:noFill/>
          <a:ln>
            <a:noFill/>
          </a:ln>
        </p:spPr>
      </p:pic>
      <p:pic>
        <p:nvPicPr>
          <p:cNvPr id="13" name="Picture 12">
            <a:extLst>
              <a:ext uri="{FF2B5EF4-FFF2-40B4-BE49-F238E27FC236}">
                <a16:creationId xmlns:a16="http://schemas.microsoft.com/office/drawing/2014/main" id="{6BBFF8D8-5265-0149-8B5B-93CA321A2B4C}"/>
              </a:ext>
            </a:extLst>
          </p:cNvPr>
          <p:cNvPicPr/>
          <p:nvPr/>
        </p:nvPicPr>
        <p:blipFill>
          <a:blip r:embed="rId7" cstate="print">
            <a:extLst>
              <a:ext uri="{28A0092B-C50C-407E-A947-70E740481C1C}">
                <a14:useLocalDpi xmlns:a14="http://schemas.microsoft.com/office/drawing/2010/main"/>
              </a:ext>
            </a:extLst>
          </a:blip>
          <a:stretch>
            <a:fillRect/>
          </a:stretch>
        </p:blipFill>
        <p:spPr>
          <a:xfrm>
            <a:off x="9513468" y="5306667"/>
            <a:ext cx="2304255" cy="109836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4"/>
          <p:cNvSpPr/>
          <p:nvPr/>
        </p:nvSpPr>
        <p:spPr>
          <a:xfrm>
            <a:off x="207346" y="367400"/>
            <a:ext cx="7399592"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chemeClr val="dk1"/>
              </a:buClr>
              <a:buSzPts val="4000"/>
              <a:buFont typeface="Arial"/>
              <a:buNone/>
            </a:pPr>
            <a:r>
              <a:rPr lang="en-GB" sz="4000" b="1" i="0" u="none" strike="noStrike" cap="none" dirty="0">
                <a:solidFill>
                  <a:schemeClr val="dk1"/>
                </a:solidFill>
                <a:latin typeface="+mj-lt"/>
                <a:ea typeface="Questrial"/>
                <a:cs typeface="Questrial"/>
                <a:sym typeface="Questrial"/>
              </a:rPr>
              <a:t>Variables in programs </a:t>
            </a:r>
            <a:br>
              <a:rPr lang="en-GB" sz="4000" b="1" i="0" u="none" strike="noStrike" cap="none" dirty="0">
                <a:solidFill>
                  <a:schemeClr val="dk1"/>
                </a:solidFill>
                <a:latin typeface="+mj-lt"/>
                <a:ea typeface="Questrial"/>
                <a:cs typeface="Questrial"/>
                <a:sym typeface="Questrial"/>
              </a:rPr>
            </a:br>
            <a:endParaRPr sz="3200" b="0" i="0" u="none" strike="noStrike" cap="none" dirty="0">
              <a:solidFill>
                <a:srgbClr val="505555"/>
              </a:solidFill>
              <a:latin typeface="+mj-lt"/>
              <a:ea typeface="Questrial"/>
              <a:cs typeface="Questrial"/>
              <a:sym typeface="Questrial"/>
            </a:endParaRPr>
          </a:p>
          <a:p>
            <a:pPr marL="457200" marR="0" lvl="0" indent="-457200" algn="l" rtl="0">
              <a:lnSpc>
                <a:spcPct val="100000"/>
              </a:lnSpc>
              <a:spcBef>
                <a:spcPts val="0"/>
              </a:spcBef>
              <a:spcAft>
                <a:spcPts val="0"/>
              </a:spcAft>
              <a:buClr>
                <a:srgbClr val="505555"/>
              </a:buClr>
              <a:buSzPts val="3200"/>
              <a:buFont typeface="Arial"/>
              <a:buChar char="•"/>
            </a:pPr>
            <a:r>
              <a:rPr lang="en-GB" sz="3200" b="0" i="0" u="none" strike="noStrike" cap="none" dirty="0">
                <a:solidFill>
                  <a:srgbClr val="505555"/>
                </a:solidFill>
                <a:latin typeface="+mj-lt"/>
                <a:ea typeface="Questrial"/>
                <a:cs typeface="Questrial"/>
                <a:sym typeface="Questrial"/>
              </a:rPr>
              <a:t>Can you explain how a micro:bit would be used to record the number of star jumps that a person completes?</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57200" algn="l" rtl="0">
              <a:lnSpc>
                <a:spcPct val="100000"/>
              </a:lnSpc>
              <a:spcBef>
                <a:spcPts val="0"/>
              </a:spcBef>
              <a:spcAft>
                <a:spcPts val="0"/>
              </a:spcAft>
              <a:buClr>
                <a:srgbClr val="505555"/>
              </a:buClr>
              <a:buSzPts val="3200"/>
              <a:buFont typeface="Arial"/>
              <a:buChar char="•"/>
            </a:pPr>
            <a:r>
              <a:rPr lang="en-GB" sz="3200" b="0" i="0" u="none" strike="noStrike" cap="none" dirty="0">
                <a:solidFill>
                  <a:srgbClr val="505555"/>
                </a:solidFill>
                <a:latin typeface="+mj-lt"/>
                <a:ea typeface="Questrial"/>
                <a:cs typeface="Questrial"/>
                <a:sym typeface="Questrial"/>
              </a:rPr>
              <a:t>How would we know what the highest number of jumps completed is?</a:t>
            </a:r>
            <a:endParaRPr sz="3200" b="0" i="0" u="none" strike="noStrike" cap="none" dirty="0">
              <a:solidFill>
                <a:srgbClr val="505555"/>
              </a:solidFill>
              <a:latin typeface="+mj-lt"/>
              <a:ea typeface="Questrial"/>
              <a:cs typeface="Questrial"/>
              <a:sym typeface="Questrial"/>
            </a:endParaRPr>
          </a:p>
        </p:txBody>
      </p:sp>
      <p:pic>
        <p:nvPicPr>
          <p:cNvPr id="172" name="Google Shape;172;p24">
            <a:hlinkClick r:id="rId3"/>
          </p:cNvPr>
          <p:cNvPicPr preferRelativeResize="0"/>
          <p:nvPr/>
        </p:nvPicPr>
        <p:blipFill rotWithShape="1">
          <a:blip r:embed="rId4">
            <a:alphaModFix/>
          </a:blip>
          <a:srcRect/>
          <a:stretch/>
        </p:blipFill>
        <p:spPr>
          <a:xfrm>
            <a:off x="7715795" y="0"/>
            <a:ext cx="3843060" cy="6858000"/>
          </a:xfrm>
          <a:prstGeom prst="rect">
            <a:avLst/>
          </a:prstGeom>
          <a:noFill/>
          <a:ln>
            <a:noFill/>
          </a:ln>
        </p:spPr>
      </p:pic>
      <p:sp>
        <p:nvSpPr>
          <p:cNvPr id="4" name="Rectangle 3">
            <a:extLst>
              <a:ext uri="{FF2B5EF4-FFF2-40B4-BE49-F238E27FC236}">
                <a16:creationId xmlns:a16="http://schemas.microsoft.com/office/drawing/2014/main" id="{5F5462CB-50F2-764B-877A-7F9829CEEAD2}"/>
              </a:ext>
            </a:extLst>
          </p:cNvPr>
          <p:cNvSpPr/>
          <p:nvPr/>
        </p:nvSpPr>
        <p:spPr>
          <a:xfrm>
            <a:off x="2803490" y="6550223"/>
            <a:ext cx="4621778" cy="307777"/>
          </a:xfrm>
          <a:prstGeom prst="rect">
            <a:avLst/>
          </a:prstGeom>
        </p:spPr>
        <p:txBody>
          <a:bodyPr wrap="none">
            <a:spAutoFit/>
          </a:bodyPr>
          <a:lstStyle/>
          <a:p>
            <a:r>
              <a:rPr lang="en-GB" dirty="0">
                <a:hlinkClick r:id="rId3"/>
              </a:rPr>
              <a:t>https://makecode.microbit.org/#pub:_dwTUkmU2HdCM</a:t>
            </a:r>
            <a:r>
              <a:rPr lang="en-GB" dirty="0"/>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5"/>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b="1" i="0" u="none" strike="noStrike" cap="none" dirty="0">
                <a:solidFill>
                  <a:schemeClr val="dk1"/>
                </a:solidFill>
                <a:latin typeface="+mj-lt"/>
                <a:ea typeface="Questrial"/>
                <a:cs typeface="Questrial"/>
                <a:sym typeface="Questrial"/>
              </a:rPr>
              <a:t>Debugging programs with variables </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What does the term debugging mean?</a:t>
            </a:r>
            <a:endParaRPr dirty="0">
              <a:latin typeface="+mj-lt"/>
            </a:endParaRPr>
          </a:p>
          <a:p>
            <a:pPr marL="457200" marR="0" lvl="0" indent="-431800" algn="l" rtl="0">
              <a:lnSpc>
                <a:spcPct val="100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How can debugging help us to write efficient algorithms and programs?</a:t>
            </a:r>
            <a:endParaRPr dirty="0">
              <a:latin typeface="+mj-lt"/>
            </a:endParaRPr>
          </a:p>
          <a:p>
            <a:pPr marL="457200" marR="0" lvl="0" indent="-431800" algn="l" rtl="0">
              <a:lnSpc>
                <a:spcPct val="100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Debug the program you have been given so </a:t>
            </a:r>
            <a:r>
              <a:rPr lang="en-GB" sz="3200" dirty="0">
                <a:solidFill>
                  <a:srgbClr val="505555"/>
                </a:solidFill>
                <a:latin typeface="+mj-lt"/>
                <a:ea typeface="Questrial"/>
                <a:cs typeface="Questrial"/>
                <a:sym typeface="Questrial"/>
              </a:rPr>
              <a:t>a </a:t>
            </a:r>
            <a:r>
              <a:rPr lang="en-GB" sz="3200" b="0" i="0" u="none" strike="noStrike" cap="none" dirty="0">
                <a:solidFill>
                  <a:srgbClr val="505555"/>
                </a:solidFill>
                <a:latin typeface="+mj-lt"/>
                <a:ea typeface="Questrial"/>
                <a:cs typeface="Questrial"/>
                <a:sym typeface="Questrial"/>
              </a:rPr>
              <a:t>micro:bit can be used to record the number of star-jumps a person completes in thirty seconds and updates the high score.</a:t>
            </a:r>
            <a:endParaRPr dirty="0">
              <a:latin typeface="+mj-lt"/>
            </a:endParaRPr>
          </a:p>
          <a:p>
            <a:pPr marL="25400" marR="0" lvl="0" indent="0" algn="l" rtl="0">
              <a:lnSpc>
                <a:spcPct val="100000"/>
              </a:lnSpc>
              <a:spcBef>
                <a:spcPts val="0"/>
              </a:spcBef>
              <a:spcAft>
                <a:spcPts val="0"/>
              </a:spcAft>
              <a:buNone/>
            </a:pPr>
            <a:endParaRPr sz="3200" b="0" i="0" u="none" strike="noStrike" cap="none" dirty="0">
              <a:solidFill>
                <a:srgbClr val="505555"/>
              </a:solidFill>
              <a:latin typeface="+mj-lt"/>
              <a:ea typeface="Questrial"/>
              <a:cs typeface="Questrial"/>
              <a:sym typeface="Questrial"/>
            </a:endParaRPr>
          </a:p>
          <a:p>
            <a:pPr marL="457200" marR="0" lvl="0" indent="-228600" algn="l" rtl="0">
              <a:lnSpc>
                <a:spcPct val="100000"/>
              </a:lnSpc>
              <a:spcBef>
                <a:spcPts val="0"/>
              </a:spcBef>
              <a:spcAft>
                <a:spcPts val="0"/>
              </a:spcAft>
              <a:buClr>
                <a:srgbClr val="505555"/>
              </a:buClr>
              <a:buSzPts val="3200"/>
              <a:buFont typeface="Questrial"/>
              <a:buNone/>
            </a:pPr>
            <a:endParaRPr sz="3200" b="0" i="0" u="none" strike="noStrike" cap="none" dirty="0">
              <a:solidFill>
                <a:srgbClr val="505555"/>
              </a:solidFill>
              <a:latin typeface="+mj-lt"/>
              <a:ea typeface="Questrial"/>
              <a:cs typeface="Questrial"/>
              <a:sym typeface="Questrial"/>
            </a:endParaRPr>
          </a:p>
        </p:txBody>
      </p:sp>
      <p:sp>
        <p:nvSpPr>
          <p:cNvPr id="2" name="Rectangle 1">
            <a:extLst>
              <a:ext uri="{FF2B5EF4-FFF2-40B4-BE49-F238E27FC236}">
                <a16:creationId xmlns:a16="http://schemas.microsoft.com/office/drawing/2014/main" id="{4BE269AF-43E1-1C43-A6B0-813B5E0B40E5}"/>
              </a:ext>
            </a:extLst>
          </p:cNvPr>
          <p:cNvSpPr/>
          <p:nvPr/>
        </p:nvSpPr>
        <p:spPr>
          <a:xfrm>
            <a:off x="1395618" y="6050969"/>
            <a:ext cx="4312399" cy="307777"/>
          </a:xfrm>
          <a:prstGeom prst="rect">
            <a:avLst/>
          </a:prstGeom>
        </p:spPr>
        <p:txBody>
          <a:bodyPr wrap="none">
            <a:spAutoFit/>
          </a:bodyPr>
          <a:lstStyle/>
          <a:p>
            <a:r>
              <a:rPr lang="en-GB" dirty="0">
                <a:hlinkClick r:id="rId3"/>
              </a:rPr>
              <a:t>https://makecode.microbit.org/#pub:_6ipg3x9f9RpD</a:t>
            </a:r>
            <a:r>
              <a:rPr lang="en-GB" dirty="0"/>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GB" sz="4000" b="1" i="0" u="none" strike="noStrike" cap="none" dirty="0">
                <a:solidFill>
                  <a:schemeClr val="dk1"/>
                </a:solidFill>
                <a:latin typeface="+mj-lt"/>
                <a:ea typeface="Questrial"/>
                <a:cs typeface="Questrial"/>
                <a:sym typeface="Questrial"/>
              </a:rPr>
              <a:t> Debugging programs with variables </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GB" sz="3200" dirty="0">
                <a:solidFill>
                  <a:srgbClr val="505555"/>
                </a:solidFill>
                <a:latin typeface="+mj-lt"/>
                <a:ea typeface="Questrial"/>
                <a:cs typeface="Questrial"/>
                <a:sym typeface="Questrial"/>
              </a:rPr>
              <a:t>What are variables and how have you made use of them in today’s lesson?</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GB" sz="3200" dirty="0">
                <a:solidFill>
                  <a:srgbClr val="505555"/>
                </a:solidFill>
                <a:latin typeface="+mj-lt"/>
                <a:ea typeface="Questrial"/>
                <a:cs typeface="Questrial"/>
                <a:sym typeface="Questrial"/>
              </a:rPr>
              <a:t>Think about the program you were given. </a:t>
            </a:r>
            <a:endParaRPr sz="3200" dirty="0">
              <a:solidFill>
                <a:srgbClr val="505555"/>
              </a:solidFill>
              <a:latin typeface="+mj-lt"/>
              <a:ea typeface="Questrial"/>
              <a:cs typeface="Questrial"/>
              <a:sym typeface="Questrial"/>
            </a:endParaRPr>
          </a:p>
          <a:p>
            <a:pPr marL="914400" marR="0" lvl="1" indent="-431800" algn="l" rtl="0">
              <a:lnSpc>
                <a:spcPct val="100000"/>
              </a:lnSpc>
              <a:spcBef>
                <a:spcPts val="0"/>
              </a:spcBef>
              <a:spcAft>
                <a:spcPts val="0"/>
              </a:spcAft>
              <a:buClr>
                <a:srgbClr val="505555"/>
              </a:buClr>
              <a:buSzPts val="3200"/>
              <a:buFont typeface="Questrial"/>
              <a:buChar char="○"/>
            </a:pPr>
            <a:r>
              <a:rPr lang="en-GB" sz="3200" dirty="0">
                <a:solidFill>
                  <a:srgbClr val="505555"/>
                </a:solidFill>
                <a:latin typeface="+mj-lt"/>
                <a:ea typeface="Questrial"/>
                <a:cs typeface="Questrial"/>
                <a:sym typeface="Questrial"/>
              </a:rPr>
              <a:t>What variables were being used in the program?</a:t>
            </a:r>
            <a:endParaRPr sz="3200" dirty="0">
              <a:solidFill>
                <a:srgbClr val="505555"/>
              </a:solidFill>
              <a:latin typeface="+mj-lt"/>
              <a:ea typeface="Questrial"/>
              <a:cs typeface="Questrial"/>
              <a:sym typeface="Questrial"/>
            </a:endParaRPr>
          </a:p>
          <a:p>
            <a:pPr marL="914400" marR="0" lvl="1" indent="-431800" algn="l" rtl="0">
              <a:lnSpc>
                <a:spcPct val="100000"/>
              </a:lnSpc>
              <a:spcBef>
                <a:spcPts val="0"/>
              </a:spcBef>
              <a:spcAft>
                <a:spcPts val="0"/>
              </a:spcAft>
              <a:buClr>
                <a:srgbClr val="505555"/>
              </a:buClr>
              <a:buSzPts val="3200"/>
              <a:buFont typeface="Questrial"/>
              <a:buChar char="○"/>
            </a:pPr>
            <a:r>
              <a:rPr lang="en-GB" sz="3200" dirty="0">
                <a:solidFill>
                  <a:srgbClr val="505555"/>
                </a:solidFill>
                <a:latin typeface="+mj-lt"/>
                <a:ea typeface="Questrial"/>
                <a:cs typeface="Questrial"/>
                <a:sym typeface="Questrial"/>
              </a:rPr>
              <a:t>What bugs were in the program?</a:t>
            </a:r>
            <a:r>
              <a:rPr lang="en-GB" sz="3200" b="0" i="0" u="none" strike="noStrike" cap="none" dirty="0">
                <a:solidFill>
                  <a:srgbClr val="505555"/>
                </a:solidFill>
                <a:latin typeface="+mj-lt"/>
                <a:ea typeface="Questrial"/>
                <a:cs typeface="Questrial"/>
                <a:sym typeface="Questrial"/>
              </a:rPr>
              <a:t> </a:t>
            </a:r>
            <a:endParaRPr sz="3200" b="0" i="0" u="none" strike="noStrike" cap="none" dirty="0">
              <a:solidFill>
                <a:srgbClr val="505555"/>
              </a:solidFill>
              <a:latin typeface="+mj-lt"/>
              <a:ea typeface="Questrial"/>
              <a:cs typeface="Questrial"/>
              <a:sym typeface="Questrial"/>
            </a:endParaRPr>
          </a:p>
          <a:p>
            <a:pPr marL="914400" marR="0" lvl="1" indent="-431800" algn="l" rtl="0">
              <a:lnSpc>
                <a:spcPct val="100000"/>
              </a:lnSpc>
              <a:spcBef>
                <a:spcPts val="0"/>
              </a:spcBef>
              <a:spcAft>
                <a:spcPts val="0"/>
              </a:spcAft>
              <a:buClr>
                <a:srgbClr val="505555"/>
              </a:buClr>
              <a:buSzPts val="3200"/>
              <a:buFont typeface="Questrial"/>
              <a:buChar char="○"/>
            </a:pPr>
            <a:r>
              <a:rPr lang="en-GB" sz="3200" dirty="0">
                <a:solidFill>
                  <a:srgbClr val="505555"/>
                </a:solidFill>
                <a:latin typeface="+mj-lt"/>
                <a:ea typeface="Questrial"/>
                <a:cs typeface="Questrial"/>
                <a:sym typeface="Questrial"/>
              </a:rPr>
              <a:t>How did you debug the program?</a:t>
            </a:r>
            <a:endParaRPr sz="3200"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228600" algn="l" rtl="0">
              <a:lnSpc>
                <a:spcPct val="100000"/>
              </a:lnSpc>
              <a:spcBef>
                <a:spcPts val="0"/>
              </a:spcBef>
              <a:spcAft>
                <a:spcPts val="0"/>
              </a:spcAft>
              <a:buClr>
                <a:srgbClr val="505555"/>
              </a:buClr>
              <a:buSzPts val="3200"/>
              <a:buFont typeface="Questrial"/>
              <a:buNone/>
            </a:pP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GB" sz="4000" b="1" i="0" u="none" strike="noStrike" cap="none" dirty="0">
                <a:solidFill>
                  <a:schemeClr val="dk1"/>
                </a:solidFill>
                <a:latin typeface="+mj-lt"/>
                <a:ea typeface="Questrial"/>
                <a:cs typeface="Questrial"/>
                <a:sym typeface="Questrial"/>
              </a:rPr>
              <a:t>Learning objectives revisited:</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To write algorithms that use variables</a:t>
            </a:r>
            <a:endParaRPr sz="3200" b="0" i="0" u="none" strike="noStrike" cap="none" dirty="0">
              <a:solidFill>
                <a:srgbClr val="505555"/>
              </a:solidFill>
              <a:latin typeface="+mj-lt"/>
              <a:ea typeface="Questrial"/>
              <a:cs typeface="Questrial"/>
              <a:sym typeface="Questrial"/>
            </a:endParaRPr>
          </a:p>
          <a:p>
            <a:pPr marL="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To explain how variables are used in programs</a:t>
            </a:r>
            <a:endParaRPr sz="3200" b="0" i="0" u="none" strike="noStrike" cap="none" dirty="0">
              <a:solidFill>
                <a:srgbClr val="505555"/>
              </a:solidFill>
              <a:latin typeface="+mj-lt"/>
              <a:ea typeface="Questrial"/>
              <a:cs typeface="Questrial"/>
              <a:sym typeface="Questrial"/>
            </a:endParaRPr>
          </a:p>
          <a:p>
            <a:pPr marL="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To debug programs containing variables</a:t>
            </a:r>
            <a:endParaRPr sz="3200" b="0" i="0" u="none" strike="noStrike" cap="none" dirty="0">
              <a:solidFill>
                <a:srgbClr val="505555"/>
              </a:solidFill>
              <a:latin typeface="+mj-lt"/>
              <a:ea typeface="Questrial"/>
              <a:cs typeface="Questrial"/>
              <a:sym typeface="Questrial"/>
            </a:endParaRPr>
          </a:p>
          <a:p>
            <a:pPr marL="45720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chemeClr val="dk1"/>
              </a:solidFill>
              <a:latin typeface="+mj-lt"/>
              <a:ea typeface="Questrial"/>
              <a:cs typeface="Questrial"/>
              <a:sym typeface="Quest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8"/>
          <p:cNvSpPr/>
          <p:nvPr/>
        </p:nvSpPr>
        <p:spPr>
          <a:xfrm>
            <a:off x="1012888" y="367400"/>
            <a:ext cx="7399592"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a:solidFill>
                <a:srgbClr val="505555"/>
              </a:solidFill>
              <a:latin typeface="Questrial"/>
              <a:ea typeface="Questrial"/>
              <a:cs typeface="Questrial"/>
              <a:sym typeface="Questrial"/>
            </a:endParaRPr>
          </a:p>
        </p:txBody>
      </p:sp>
      <p:pic>
        <p:nvPicPr>
          <p:cNvPr id="197" name="Google Shape;197;p28"/>
          <p:cNvPicPr preferRelativeResize="0"/>
          <p:nvPr/>
        </p:nvPicPr>
        <p:blipFill rotWithShape="1">
          <a:blip r:embed="rId3">
            <a:alphaModFix/>
          </a:blip>
          <a:srcRect/>
          <a:stretch/>
        </p:blipFill>
        <p:spPr>
          <a:xfrm>
            <a:off x="1012888" y="580292"/>
            <a:ext cx="3192696" cy="5697415"/>
          </a:xfrm>
          <a:prstGeom prst="rect">
            <a:avLst/>
          </a:prstGeom>
          <a:noFill/>
          <a:ln>
            <a:noFill/>
          </a:ln>
        </p:spPr>
      </p:pic>
      <p:sp>
        <p:nvSpPr>
          <p:cNvPr id="198" name="Google Shape;198;p28"/>
          <p:cNvSpPr/>
          <p:nvPr/>
        </p:nvSpPr>
        <p:spPr>
          <a:xfrm>
            <a:off x="3727938" y="948130"/>
            <a:ext cx="182880" cy="221353"/>
          </a:xfrm>
          <a:prstGeom prst="ellipse">
            <a:avLst/>
          </a:prstGeom>
          <a:solidFill>
            <a:srgbClr val="7030A0"/>
          </a:solidFill>
          <a:ln w="25400" cap="flat" cmpd="sng">
            <a:solidFill>
              <a:srgbClr val="31538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99" name="Google Shape;199;p28"/>
          <p:cNvSpPr/>
          <p:nvPr/>
        </p:nvSpPr>
        <p:spPr>
          <a:xfrm>
            <a:off x="3727610" y="1649170"/>
            <a:ext cx="182880" cy="221353"/>
          </a:xfrm>
          <a:prstGeom prst="ellipse">
            <a:avLst/>
          </a:prstGeom>
          <a:solidFill>
            <a:srgbClr val="7030A0"/>
          </a:solidFill>
          <a:ln w="25400" cap="flat" cmpd="sng">
            <a:solidFill>
              <a:srgbClr val="31538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00" name="Google Shape;200;p28"/>
          <p:cNvSpPr/>
          <p:nvPr/>
        </p:nvSpPr>
        <p:spPr>
          <a:xfrm>
            <a:off x="3727610" y="3055538"/>
            <a:ext cx="182880" cy="221353"/>
          </a:xfrm>
          <a:prstGeom prst="ellipse">
            <a:avLst/>
          </a:prstGeom>
          <a:solidFill>
            <a:srgbClr val="7030A0"/>
          </a:solidFill>
          <a:ln w="25400" cap="flat" cmpd="sng">
            <a:solidFill>
              <a:srgbClr val="31538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01" name="Google Shape;201;p28"/>
          <p:cNvSpPr/>
          <p:nvPr/>
        </p:nvSpPr>
        <p:spPr>
          <a:xfrm>
            <a:off x="4360656" y="3997672"/>
            <a:ext cx="182880" cy="221353"/>
          </a:xfrm>
          <a:prstGeom prst="ellipse">
            <a:avLst/>
          </a:prstGeom>
          <a:solidFill>
            <a:srgbClr val="7030A0"/>
          </a:solidFill>
          <a:ln w="25400" cap="flat" cmpd="sng">
            <a:solidFill>
              <a:srgbClr val="31538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02" name="Google Shape;202;p28"/>
          <p:cNvSpPr/>
          <p:nvPr/>
        </p:nvSpPr>
        <p:spPr>
          <a:xfrm>
            <a:off x="3819050" y="4987477"/>
            <a:ext cx="182880" cy="221353"/>
          </a:xfrm>
          <a:prstGeom prst="ellipse">
            <a:avLst/>
          </a:prstGeom>
          <a:solidFill>
            <a:srgbClr val="7030A0"/>
          </a:solidFill>
          <a:ln w="25400" cap="flat" cmpd="sng">
            <a:solidFill>
              <a:srgbClr val="31538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03" name="Google Shape;203;p28"/>
          <p:cNvSpPr/>
          <p:nvPr/>
        </p:nvSpPr>
        <p:spPr>
          <a:xfrm>
            <a:off x="2411960" y="580292"/>
            <a:ext cx="182880" cy="221353"/>
          </a:xfrm>
          <a:prstGeom prst="ellipse">
            <a:avLst/>
          </a:prstGeom>
          <a:solidFill>
            <a:srgbClr val="7030A0"/>
          </a:solidFill>
          <a:ln w="25400" cap="flat" cmpd="sng">
            <a:solidFill>
              <a:srgbClr val="31538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204" name="Google Shape;204;p28"/>
          <p:cNvPicPr preferRelativeResize="0"/>
          <p:nvPr/>
        </p:nvPicPr>
        <p:blipFill rotWithShape="1">
          <a:blip r:embed="rId4">
            <a:alphaModFix/>
          </a:blip>
          <a:srcRect/>
          <a:stretch/>
        </p:blipFill>
        <p:spPr>
          <a:xfrm>
            <a:off x="5829840" y="1226610"/>
            <a:ext cx="6223623" cy="4157690"/>
          </a:xfrm>
          <a:prstGeom prst="rect">
            <a:avLst/>
          </a:prstGeom>
          <a:noFill/>
          <a:ln>
            <a:noFill/>
          </a:ln>
        </p:spPr>
      </p:pic>
      <p:cxnSp>
        <p:nvCxnSpPr>
          <p:cNvPr id="205" name="Google Shape;205;p28"/>
          <p:cNvCxnSpPr>
            <a:stCxn id="203" idx="6"/>
          </p:cNvCxnSpPr>
          <p:nvPr/>
        </p:nvCxnSpPr>
        <p:spPr>
          <a:xfrm>
            <a:off x="2594840" y="690968"/>
            <a:ext cx="3369900" cy="3306600"/>
          </a:xfrm>
          <a:prstGeom prst="straightConnector1">
            <a:avLst/>
          </a:prstGeom>
          <a:noFill/>
          <a:ln w="9525" cap="flat" cmpd="sng">
            <a:solidFill>
              <a:srgbClr val="3E6EC2"/>
            </a:solidFill>
            <a:prstDash val="solid"/>
            <a:round/>
            <a:headEnd type="none" w="sm" len="sm"/>
            <a:tailEnd type="triangle" w="med" len="med"/>
          </a:ln>
        </p:spPr>
      </p:cxnSp>
      <p:cxnSp>
        <p:nvCxnSpPr>
          <p:cNvPr id="206" name="Google Shape;206;p28"/>
          <p:cNvCxnSpPr/>
          <p:nvPr/>
        </p:nvCxnSpPr>
        <p:spPr>
          <a:xfrm rot="10800000" flipH="1">
            <a:off x="4001930" y="1649170"/>
            <a:ext cx="1962772" cy="1455095"/>
          </a:xfrm>
          <a:prstGeom prst="straightConnector1">
            <a:avLst/>
          </a:prstGeom>
          <a:noFill/>
          <a:ln w="9525" cap="flat" cmpd="sng">
            <a:solidFill>
              <a:srgbClr val="3E6EC2"/>
            </a:solidFill>
            <a:prstDash val="solid"/>
            <a:round/>
            <a:headEnd type="none" w="sm" len="sm"/>
            <a:tailEnd type="triangle" w="med" len="med"/>
          </a:ln>
        </p:spPr>
      </p:cxnSp>
      <p:cxnSp>
        <p:nvCxnSpPr>
          <p:cNvPr id="207" name="Google Shape;207;p28"/>
          <p:cNvCxnSpPr/>
          <p:nvPr/>
        </p:nvCxnSpPr>
        <p:spPr>
          <a:xfrm rot="10800000" flipH="1">
            <a:off x="4063303" y="2823421"/>
            <a:ext cx="1901399" cy="2225368"/>
          </a:xfrm>
          <a:prstGeom prst="straightConnector1">
            <a:avLst/>
          </a:prstGeom>
          <a:noFill/>
          <a:ln w="9525" cap="flat" cmpd="sng">
            <a:solidFill>
              <a:srgbClr val="3E6EC2"/>
            </a:solidFill>
            <a:prstDash val="solid"/>
            <a:round/>
            <a:headEnd type="none" w="sm" len="sm"/>
            <a:tailEnd type="triangle" w="med" len="med"/>
          </a:ln>
        </p:spPr>
      </p:cxnSp>
      <p:cxnSp>
        <p:nvCxnSpPr>
          <p:cNvPr id="208" name="Google Shape;208;p28"/>
          <p:cNvCxnSpPr/>
          <p:nvPr/>
        </p:nvCxnSpPr>
        <p:spPr>
          <a:xfrm>
            <a:off x="4543536" y="4095169"/>
            <a:ext cx="1286304" cy="659497"/>
          </a:xfrm>
          <a:prstGeom prst="straightConnector1">
            <a:avLst/>
          </a:prstGeom>
          <a:noFill/>
          <a:ln w="9525" cap="flat" cmpd="sng">
            <a:solidFill>
              <a:srgbClr val="3E6EC2"/>
            </a:solidFill>
            <a:prstDash val="solid"/>
            <a:round/>
            <a:headEnd type="none" w="sm" len="sm"/>
            <a:tailEnd type="triangle" w="med" len="med"/>
          </a:ln>
        </p:spPr>
      </p:cxnSp>
      <p:cxnSp>
        <p:nvCxnSpPr>
          <p:cNvPr id="209" name="Google Shape;209;p28"/>
          <p:cNvCxnSpPr/>
          <p:nvPr/>
        </p:nvCxnSpPr>
        <p:spPr>
          <a:xfrm>
            <a:off x="4001930" y="1025298"/>
            <a:ext cx="1962772" cy="2501527"/>
          </a:xfrm>
          <a:prstGeom prst="straightConnector1">
            <a:avLst/>
          </a:prstGeom>
          <a:noFill/>
          <a:ln w="9525" cap="flat" cmpd="sng">
            <a:solidFill>
              <a:srgbClr val="3E6EC2"/>
            </a:solidFill>
            <a:prstDash val="solid"/>
            <a:round/>
            <a:headEnd type="none" w="sm" len="sm"/>
            <a:tailEnd type="triangle" w="med" len="med"/>
          </a:ln>
        </p:spPr>
      </p:cxnSp>
      <p:cxnSp>
        <p:nvCxnSpPr>
          <p:cNvPr id="210" name="Google Shape;210;p28"/>
          <p:cNvCxnSpPr/>
          <p:nvPr/>
        </p:nvCxnSpPr>
        <p:spPr>
          <a:xfrm>
            <a:off x="3988581" y="1730812"/>
            <a:ext cx="2067233" cy="450925"/>
          </a:xfrm>
          <a:prstGeom prst="straightConnector1">
            <a:avLst/>
          </a:prstGeom>
          <a:noFill/>
          <a:ln w="9525" cap="flat" cmpd="sng">
            <a:solidFill>
              <a:srgbClr val="3E6EC2"/>
            </a:solidFill>
            <a:prstDash val="solid"/>
            <a:round/>
            <a:headEnd type="none" w="sm" len="sm"/>
            <a:tailEnd type="triangle" w="med" len="med"/>
          </a:ln>
        </p:spPr>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1"/>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endParaRPr sz="3200" dirty="0">
              <a:solidFill>
                <a:srgbClr val="505555"/>
              </a:solidFill>
              <a:latin typeface="Arial" panose="020B0604020202020204" pitchFamily="34" charset="0"/>
              <a:ea typeface="Questrial"/>
              <a:cs typeface="Arial" panose="020B0604020202020204" pitchFamily="34" charset="0"/>
              <a:sym typeface="Questrial"/>
            </a:endParaRPr>
          </a:p>
          <a:p>
            <a:pPr>
              <a:lnSpc>
                <a:spcPct val="106650"/>
              </a:lnSpc>
              <a:buSzPts val="1100"/>
            </a:pPr>
            <a:r>
              <a:rPr lang="en-GB" sz="4000" b="1" dirty="0">
                <a:solidFill>
                  <a:schemeClr val="dk1"/>
                </a:solidFill>
                <a:latin typeface="Arial" panose="020B0604020202020204" pitchFamily="34" charset="0"/>
                <a:cs typeface="Arial" panose="020B0604020202020204" pitchFamily="34" charset="0"/>
              </a:rPr>
              <a:t>Licensing information</a:t>
            </a:r>
          </a:p>
          <a:p>
            <a:endParaRPr lang="en-GB" sz="3200" dirty="0">
              <a:solidFill>
                <a:srgbClr val="505555"/>
              </a:solidFill>
              <a:latin typeface="Arial" panose="020B0604020202020204" pitchFamily="34" charset="0"/>
              <a:ea typeface="Questrial"/>
              <a:cs typeface="Arial" panose="020B0604020202020204" pitchFamily="34" charset="0"/>
              <a:sym typeface="Questrial"/>
            </a:endParaRPr>
          </a:p>
          <a:p>
            <a:r>
              <a:rPr lang="en-GB" sz="2000" b="1" dirty="0">
                <a:latin typeface="Arial" panose="020B0604020202020204" pitchFamily="34" charset="0"/>
                <a:cs typeface="Arial" panose="020B0604020202020204" pitchFamily="34" charset="0"/>
              </a:rPr>
              <a:t>Published by the Micro:bit Educational Foundation </a:t>
            </a:r>
            <a:r>
              <a:rPr lang="en-GB" sz="2000" b="1" u="sng" dirty="0">
                <a:latin typeface="Arial" panose="020B0604020202020204" pitchFamily="34" charset="0"/>
                <a:cs typeface="Arial" panose="020B0604020202020204" pitchFamily="34" charset="0"/>
                <a:hlinkClick r:id="rId3"/>
              </a:rPr>
              <a:t>microbit.org</a:t>
            </a:r>
            <a:endParaRPr lang="en-GB" sz="2000" b="1" u="sng" dirty="0">
              <a:latin typeface="Arial" panose="020B0604020202020204" pitchFamily="34" charset="0"/>
              <a:cs typeface="Arial" panose="020B0604020202020204" pitchFamily="34" charset="0"/>
            </a:endParaRPr>
          </a:p>
          <a:p>
            <a:br>
              <a:rPr lang="en-GB" sz="2000" dirty="0">
                <a:latin typeface="Arial" panose="020B0604020202020204" pitchFamily="34" charset="0"/>
                <a:cs typeface="Arial" panose="020B0604020202020204" pitchFamily="34" charset="0"/>
              </a:rPr>
            </a:br>
            <a:r>
              <a:rPr lang="en-GB" sz="2000" b="1" dirty="0">
                <a:latin typeface="Arial" panose="020B0604020202020204" pitchFamily="34" charset="0"/>
                <a:cs typeface="Arial" panose="020B0604020202020204" pitchFamily="34" charset="0"/>
              </a:rPr>
              <a:t>Licence</a:t>
            </a:r>
            <a:r>
              <a:rPr lang="en-GB" sz="2000" dirty="0">
                <a:latin typeface="Arial" panose="020B0604020202020204" pitchFamily="34" charset="0"/>
                <a:cs typeface="Arial" panose="020B0604020202020204" pitchFamily="34" charset="0"/>
              </a:rPr>
              <a:t>: Attribution-</a:t>
            </a:r>
            <a:r>
              <a:rPr lang="en-GB" sz="2000" dirty="0" err="1">
                <a:latin typeface="Arial" panose="020B0604020202020204" pitchFamily="34" charset="0"/>
                <a:cs typeface="Arial" panose="020B0604020202020204" pitchFamily="34" charset="0"/>
              </a:rPr>
              <a:t>ShareAlike</a:t>
            </a:r>
            <a:r>
              <a:rPr lang="en-GB" sz="2000" dirty="0">
                <a:latin typeface="Arial" panose="020B0604020202020204" pitchFamily="34" charset="0"/>
                <a:cs typeface="Arial" panose="020B0604020202020204" pitchFamily="34" charset="0"/>
              </a:rPr>
              <a:t> 4.0 International </a:t>
            </a:r>
            <a:r>
              <a:rPr lang="en-GB" sz="2000" u="sng" dirty="0">
                <a:latin typeface="Arial" panose="020B0604020202020204" pitchFamily="34" charset="0"/>
                <a:cs typeface="Arial" panose="020B0604020202020204" pitchFamily="34" charset="0"/>
                <a:hlinkClick r:id="rId4"/>
              </a:rPr>
              <a:t>(CC BY-SA 4.0)</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57653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GB" sz="4000" b="1" i="0" u="none" strike="noStrike" cap="none" dirty="0">
                <a:solidFill>
                  <a:schemeClr val="dk1"/>
                </a:solidFill>
                <a:latin typeface="+mj-lt"/>
                <a:ea typeface="Questrial"/>
                <a:cs typeface="Questrial"/>
                <a:sym typeface="Questrial"/>
              </a:rPr>
              <a:t>Learning objectives:</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To write algorithms that use variables.</a:t>
            </a:r>
            <a:endParaRPr sz="3200" b="0" i="0" u="none" strike="noStrike" cap="none" dirty="0">
              <a:solidFill>
                <a:srgbClr val="505555"/>
              </a:solidFill>
              <a:latin typeface="+mj-lt"/>
              <a:ea typeface="Questrial"/>
              <a:cs typeface="Questrial"/>
              <a:sym typeface="Questrial"/>
            </a:endParaRPr>
          </a:p>
          <a:p>
            <a:pPr marL="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To explain how variables are used in programs.</a:t>
            </a:r>
            <a:endParaRPr sz="3200" b="0" i="0" u="none" strike="noStrike" cap="none" dirty="0">
              <a:solidFill>
                <a:srgbClr val="505555"/>
              </a:solidFill>
              <a:latin typeface="+mj-lt"/>
              <a:ea typeface="Questrial"/>
              <a:cs typeface="Questrial"/>
              <a:sym typeface="Questrial"/>
            </a:endParaRPr>
          </a:p>
          <a:p>
            <a:pPr marL="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15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To debug programs containing variables.</a:t>
            </a:r>
            <a:endParaRPr sz="3200" b="0" i="0" u="none" strike="noStrike" cap="none" dirty="0">
              <a:solidFill>
                <a:srgbClr val="505555"/>
              </a:solidFill>
              <a:latin typeface="+mj-lt"/>
              <a:ea typeface="Questrial"/>
              <a:cs typeface="Questrial"/>
              <a:sym typeface="Questrial"/>
            </a:endParaRPr>
          </a:p>
          <a:p>
            <a:pPr marL="457200" marR="0" lvl="0" indent="0" algn="l" rtl="0">
              <a:lnSpc>
                <a:spcPct val="115000"/>
              </a:lnSpc>
              <a:spcBef>
                <a:spcPts val="0"/>
              </a:spcBef>
              <a:spcAft>
                <a:spcPts val="0"/>
              </a:spcAft>
              <a:buClr>
                <a:srgbClr val="000000"/>
              </a:buClr>
              <a:buSzPts val="3200"/>
              <a:buFont typeface="Arial"/>
              <a:buNone/>
            </a:pPr>
            <a:endParaRPr sz="3200" b="0" i="0" u="none" strike="noStrike" cap="none" dirty="0">
              <a:solidFill>
                <a:schemeClr val="dk1"/>
              </a:solidFill>
              <a:latin typeface="+mj-lt"/>
              <a:ea typeface="Questrial"/>
              <a:cs typeface="Questrial"/>
              <a:sym typeface="Quest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7"/>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GB" sz="4000" b="1" dirty="0">
                <a:solidFill>
                  <a:schemeClr val="dk1"/>
                </a:solidFill>
                <a:latin typeface="+mj-lt"/>
                <a:ea typeface="Questrial"/>
                <a:cs typeface="Questrial"/>
                <a:sym typeface="Questrial"/>
              </a:rPr>
              <a:t>Ready, steady, s</a:t>
            </a:r>
            <a:r>
              <a:rPr lang="en-GB" sz="4000" b="1" i="0" u="none" strike="noStrike" cap="none" dirty="0">
                <a:solidFill>
                  <a:schemeClr val="dk1"/>
                </a:solidFill>
                <a:latin typeface="+mj-lt"/>
                <a:ea typeface="Questrial"/>
                <a:cs typeface="Questrial"/>
                <a:sym typeface="Questrial"/>
              </a:rPr>
              <a:t>tar</a:t>
            </a:r>
            <a:r>
              <a:rPr lang="en-GB" sz="4000" b="1" dirty="0">
                <a:solidFill>
                  <a:schemeClr val="dk1"/>
                </a:solidFill>
                <a:latin typeface="+mj-lt"/>
                <a:ea typeface="Questrial"/>
                <a:cs typeface="Questrial"/>
                <a:sym typeface="Questrial"/>
              </a:rPr>
              <a:t>-</a:t>
            </a:r>
            <a:r>
              <a:rPr lang="en-GB" sz="4000" b="1" i="0" u="none" strike="noStrike" cap="none" dirty="0">
                <a:solidFill>
                  <a:schemeClr val="dk1"/>
                </a:solidFill>
                <a:latin typeface="+mj-lt"/>
                <a:ea typeface="Questrial"/>
                <a:cs typeface="Questrial"/>
                <a:sym typeface="Questrial"/>
              </a:rPr>
              <a:t>jump</a:t>
            </a:r>
            <a:r>
              <a:rPr lang="en-GB" sz="4000" b="1" dirty="0">
                <a:solidFill>
                  <a:schemeClr val="dk1"/>
                </a:solidFill>
                <a:latin typeface="+mj-lt"/>
                <a:ea typeface="Questrial"/>
                <a:cs typeface="Questrial"/>
                <a:sym typeface="Questrial"/>
              </a:rPr>
              <a:t>!</a:t>
            </a:r>
            <a:r>
              <a:rPr lang="en-GB" sz="4000" b="1" i="0" u="none" strike="noStrike" cap="none" dirty="0">
                <a:solidFill>
                  <a:schemeClr val="dk1"/>
                </a:solidFill>
                <a:latin typeface="+mj-lt"/>
                <a:ea typeface="Questrial"/>
                <a:cs typeface="Questrial"/>
                <a:sym typeface="Questrial"/>
              </a:rPr>
              <a:t> </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In small groups, you are going to see who can do the most star</a:t>
            </a:r>
            <a:r>
              <a:rPr lang="en-GB" sz="3200" dirty="0">
                <a:solidFill>
                  <a:srgbClr val="505555"/>
                </a:solidFill>
                <a:latin typeface="+mj-lt"/>
                <a:ea typeface="Questrial"/>
                <a:cs typeface="Questrial"/>
                <a:sym typeface="Questrial"/>
              </a:rPr>
              <a:t>-</a:t>
            </a:r>
            <a:r>
              <a:rPr lang="en-GB" sz="3200" b="0" i="0" u="none" strike="noStrike" cap="none" dirty="0">
                <a:solidFill>
                  <a:srgbClr val="505555"/>
                </a:solidFill>
                <a:latin typeface="+mj-lt"/>
                <a:ea typeface="Questrial"/>
                <a:cs typeface="Questrial"/>
                <a:sym typeface="Questrial"/>
              </a:rPr>
              <a:t>jumps in thirty seconds.</a:t>
            </a:r>
            <a:endParaRPr dirty="0">
              <a:latin typeface="+mj-lt"/>
            </a:endParaRPr>
          </a:p>
          <a:p>
            <a:pPr marL="457200" marR="0" lvl="0" indent="-431800" algn="l" rtl="0">
              <a:lnSpc>
                <a:spcPct val="100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You will need variables name</a:t>
            </a:r>
            <a:r>
              <a:rPr lang="en-GB" sz="3200" dirty="0">
                <a:solidFill>
                  <a:srgbClr val="505555"/>
                </a:solidFill>
                <a:latin typeface="+mj-lt"/>
                <a:ea typeface="Questrial"/>
                <a:cs typeface="Questrial"/>
                <a:sym typeface="Questrial"/>
              </a:rPr>
              <a:t>d</a:t>
            </a:r>
            <a:r>
              <a:rPr lang="en-GB" sz="3200" b="0" i="0" u="none" strike="noStrike" cap="none" dirty="0">
                <a:solidFill>
                  <a:srgbClr val="505555"/>
                </a:solidFill>
                <a:latin typeface="+mj-lt"/>
                <a:ea typeface="Questrial"/>
                <a:cs typeface="Questrial"/>
                <a:sym typeface="Questrial"/>
              </a:rPr>
              <a:t> </a:t>
            </a:r>
            <a:r>
              <a:rPr lang="en-GB" sz="3200" b="0" i="0" u="none" strike="noStrike" cap="none" dirty="0">
                <a:solidFill>
                  <a:srgbClr val="FF0000"/>
                </a:solidFill>
                <a:latin typeface="+mj-lt"/>
                <a:ea typeface="Questrial"/>
                <a:cs typeface="Questrial"/>
                <a:sym typeface="Questrial"/>
              </a:rPr>
              <a:t>player</a:t>
            </a:r>
            <a:r>
              <a:rPr lang="en-GB" sz="3200" b="0" i="0" u="none" strike="noStrike" cap="none" dirty="0">
                <a:solidFill>
                  <a:srgbClr val="505555"/>
                </a:solidFill>
                <a:latin typeface="+mj-lt"/>
                <a:ea typeface="Questrial"/>
                <a:cs typeface="Questrial"/>
                <a:sym typeface="Questrial"/>
              </a:rPr>
              <a:t>, </a:t>
            </a:r>
            <a:r>
              <a:rPr lang="en-GB" sz="3200" b="0" i="0" u="none" strike="noStrike" cap="none" dirty="0">
                <a:solidFill>
                  <a:srgbClr val="FF0000"/>
                </a:solidFill>
                <a:latin typeface="+mj-lt"/>
                <a:ea typeface="Questrial"/>
                <a:cs typeface="Questrial"/>
                <a:sym typeface="Questrial"/>
              </a:rPr>
              <a:t>score</a:t>
            </a:r>
            <a:r>
              <a:rPr lang="en-GB" sz="3200" b="0" i="0" u="none" strike="noStrike" cap="none" dirty="0">
                <a:solidFill>
                  <a:srgbClr val="505555"/>
                </a:solidFill>
                <a:latin typeface="+mj-lt"/>
                <a:ea typeface="Questrial"/>
                <a:cs typeface="Questrial"/>
                <a:sym typeface="Questrial"/>
              </a:rPr>
              <a:t> and </a:t>
            </a:r>
            <a:r>
              <a:rPr lang="en-GB" sz="3200" dirty="0">
                <a:solidFill>
                  <a:srgbClr val="FF0000"/>
                </a:solidFill>
                <a:latin typeface="+mj-lt"/>
                <a:ea typeface="Questrial"/>
                <a:cs typeface="Questrial"/>
                <a:sym typeface="Questrial"/>
              </a:rPr>
              <a:t>current leader</a:t>
            </a:r>
            <a:r>
              <a:rPr lang="en-GB" sz="3200" b="0" i="0" u="none" strike="noStrike" cap="none" dirty="0">
                <a:solidFill>
                  <a:srgbClr val="505555"/>
                </a:solidFill>
                <a:latin typeface="+mj-lt"/>
                <a:ea typeface="Questrial"/>
                <a:cs typeface="Questrial"/>
                <a:sym typeface="Questrial"/>
              </a:rPr>
              <a:t>.</a:t>
            </a:r>
            <a:endParaRPr dirty="0">
              <a:latin typeface="+mj-lt"/>
            </a:endParaRPr>
          </a:p>
          <a:p>
            <a:pPr marL="457200" marR="0" lvl="0" indent="-431800" algn="l" rtl="0">
              <a:lnSpc>
                <a:spcPct val="100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What values will your variables be set to? When will the value of your variables change?</a:t>
            </a:r>
            <a:endParaRPr dirty="0">
              <a:latin typeface="+mj-lt"/>
            </a:endParaRPr>
          </a:p>
          <a:p>
            <a:pPr marL="457200" marR="0" lvl="0" indent="0" algn="l" rtl="0">
              <a:lnSpc>
                <a:spcPct val="100000"/>
              </a:lnSpc>
              <a:spcBef>
                <a:spcPts val="0"/>
              </a:spcBef>
              <a:spcAft>
                <a:spcPts val="0"/>
              </a:spcAft>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8"/>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GB" sz="4000" b="1" dirty="0">
                <a:solidFill>
                  <a:schemeClr val="dk1"/>
                </a:solidFill>
                <a:latin typeface="+mj-lt"/>
                <a:ea typeface="Questrial"/>
                <a:cs typeface="Questrial"/>
                <a:sym typeface="Questrial"/>
              </a:rPr>
              <a:t>Ready, steady, star jumps </a:t>
            </a:r>
            <a:r>
              <a:rPr lang="en-GB" sz="4000" b="1" i="0" u="none" strike="noStrike" cap="none" dirty="0">
                <a:solidFill>
                  <a:schemeClr val="dk1"/>
                </a:solidFill>
                <a:latin typeface="+mj-lt"/>
                <a:ea typeface="Questrial"/>
                <a:cs typeface="Questrial"/>
                <a:sym typeface="Questrial"/>
              </a:rPr>
              <a:t> </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pic>
        <p:nvPicPr>
          <p:cNvPr id="123" name="Google Shape;123;p18" descr="Lol I know this won’t get to 99,999 views..." title="30 Second Radial Timer">
            <a:hlinkClick r:id="rId3"/>
          </p:cNvPr>
          <p:cNvPicPr preferRelativeResize="0"/>
          <p:nvPr/>
        </p:nvPicPr>
        <p:blipFill>
          <a:blip r:embed="rId4">
            <a:alphaModFix/>
          </a:blip>
          <a:stretch>
            <a:fillRect/>
          </a:stretch>
        </p:blipFill>
        <p:spPr>
          <a:xfrm>
            <a:off x="3810000" y="1714500"/>
            <a:ext cx="4572000" cy="3429000"/>
          </a:xfrm>
          <a:prstGeom prst="rect">
            <a:avLst/>
          </a:prstGeom>
          <a:noFill/>
          <a:ln>
            <a:noFill/>
          </a:ln>
        </p:spPr>
      </p:pic>
      <p:pic>
        <p:nvPicPr>
          <p:cNvPr id="124" name="Google Shape;124;p18" descr="Get ready for some HIIT MUSIC!  Music designed for interval training. This track is perfect for your HIIT session with 30 seconds of WORK followed by 10 seconds BREAK. Total of 8 rounds.&#10;&#10;WHYTUNEZ is on a mission with the ultimate goal to revolutionize the way people combine physical training and the training of the whole mindset. We want sports people to focus on the moment of the workout to improve themselves and reach the next level. Physically &amp; psychologically.&#10;​&#10;Never underestimate the incredible energy that a motivating playlist or single song can unleash in you. &#10;And don't forget. YOU ARE A CHAMPION.&#10;&#10;Our website: https://www.hiitmusic.net&#10;&#10;Download or stream HIIT MUSIC here: &#10;iTunes: https://goo.gl/tWnQjh&#10;Spotify: https://goo.gl/HxsAFk&#10;Apple Music: https://goo.gl/zZ4nLr&#10;AmazonMP3: https://goo.gl/TbtBHw&#10;&#10;Follow HIIT MUSIC for BLAZING HIIT WORKOUT MUSIC:&#10;YouTube: https://www.youtube.com/hiitmusic&#10;Facebook: https://www.facebook.com/hiit.music.studio/&#10;Instagram: https://www.instagram.com/hiitmusic/&#10;&#10;-~-~~-~~~-~~-~-&#10;Please watch: &quot;HIIT MUSIC 2018 - The Future of HIIT (HIIT 30/10 | 8 rounds)&quot; &#10;https://www.youtube.com/watch?v=_ol5AkRQwFo&#10;-~-~~-~~~-~~-~-" title="HIIT MUSIC - BOUNCE | HIIT 30 sec. WORK / 10 sec. REST">
            <a:hlinkClick r:id="rId5"/>
          </p:cNvPr>
          <p:cNvPicPr preferRelativeResize="0"/>
          <p:nvPr/>
        </p:nvPicPr>
        <p:blipFill>
          <a:blip r:embed="rId6">
            <a:alphaModFix/>
          </a:blip>
          <a:stretch>
            <a:fillRect/>
          </a:stretch>
        </p:blipFill>
        <p:spPr>
          <a:xfrm>
            <a:off x="3810000" y="1714500"/>
            <a:ext cx="4572000" cy="3429000"/>
          </a:xfrm>
          <a:prstGeom prst="rect">
            <a:avLst/>
          </a:prstGeom>
          <a:noFill/>
          <a:ln>
            <a:noFill/>
          </a:ln>
        </p:spPr>
      </p:pic>
      <p:pic>
        <p:nvPicPr>
          <p:cNvPr id="125" name="Google Shape;125;p18" descr="top - 30 seconds beep TIMER - AE HUD Clock Countdown - 30 to 0 - with intro 3 2 1 - 10 to 0 timer here: 0:23 watch in 2160p! 4k!&#10;  █▬█ █ ▀█▀ adobe after effects" title="COUNTDOWN Timer 30 sec ( v 225 ) Clock with Sound Effects and Voice 4k">
            <a:hlinkClick r:id="rId7"/>
          </p:cNvPr>
          <p:cNvPicPr preferRelativeResize="0"/>
          <p:nvPr/>
        </p:nvPicPr>
        <p:blipFill>
          <a:blip r:embed="rId8">
            <a:alphaModFix/>
          </a:blip>
          <a:stretch>
            <a:fillRect/>
          </a:stretch>
        </p:blipFill>
        <p:spPr>
          <a:xfrm>
            <a:off x="3810000" y="1714500"/>
            <a:ext cx="5683325" cy="4262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9"/>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6650"/>
              </a:lnSpc>
              <a:spcBef>
                <a:spcPts val="0"/>
              </a:spcBef>
              <a:spcAft>
                <a:spcPts val="0"/>
              </a:spcAft>
              <a:buClr>
                <a:srgbClr val="000000"/>
              </a:buClr>
              <a:buSzPts val="4000"/>
              <a:buFont typeface="Arial"/>
              <a:buNone/>
            </a:pPr>
            <a:r>
              <a:rPr lang="en-GB" sz="4000" b="1" i="0" u="none" strike="noStrike" cap="none" dirty="0">
                <a:solidFill>
                  <a:schemeClr val="dk1"/>
                </a:solidFill>
                <a:latin typeface="+mj-lt"/>
                <a:ea typeface="Questrial"/>
                <a:cs typeface="Questrial"/>
                <a:sym typeface="Questrial"/>
              </a:rPr>
              <a:t>Reviewing variables</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431800" algn="l" rtl="0">
              <a:lnSpc>
                <a:spcPct val="100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Think/pair/share how you made use of variables in your activity.</a:t>
            </a:r>
            <a:endParaRPr dirty="0">
              <a:latin typeface="+mj-lt"/>
            </a:endParaRPr>
          </a:p>
          <a:p>
            <a:pPr marL="914400" marR="0" lvl="1" indent="-431800" algn="l" rtl="0">
              <a:lnSpc>
                <a:spcPct val="100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What value w</a:t>
            </a:r>
            <a:r>
              <a:rPr lang="en-GB" sz="3200" dirty="0">
                <a:solidFill>
                  <a:srgbClr val="505555"/>
                </a:solidFill>
                <a:latin typeface="+mj-lt"/>
                <a:ea typeface="Questrial"/>
                <a:cs typeface="Questrial"/>
                <a:sym typeface="Questrial"/>
              </a:rPr>
              <a:t>as each</a:t>
            </a:r>
            <a:r>
              <a:rPr lang="en-GB" sz="3200" b="0" i="0" u="none" strike="noStrike" cap="none" dirty="0">
                <a:solidFill>
                  <a:srgbClr val="505555"/>
                </a:solidFill>
                <a:latin typeface="+mj-lt"/>
                <a:ea typeface="Questrial"/>
                <a:cs typeface="Questrial"/>
                <a:sym typeface="Questrial"/>
              </a:rPr>
              <a:t> variable set to?</a:t>
            </a:r>
            <a:endParaRPr dirty="0">
              <a:latin typeface="+mj-lt"/>
            </a:endParaRPr>
          </a:p>
          <a:p>
            <a:pPr marL="914400" marR="0" lvl="1" indent="-431800" algn="l" rtl="0">
              <a:lnSpc>
                <a:spcPct val="100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When did the value of </a:t>
            </a:r>
            <a:r>
              <a:rPr lang="en-GB" sz="3200" dirty="0">
                <a:solidFill>
                  <a:srgbClr val="505555"/>
                </a:solidFill>
                <a:latin typeface="+mj-lt"/>
                <a:ea typeface="Questrial"/>
                <a:cs typeface="Questrial"/>
                <a:sym typeface="Questrial"/>
              </a:rPr>
              <a:t>each</a:t>
            </a:r>
            <a:r>
              <a:rPr lang="en-GB" sz="3200" b="0" i="0" u="none" strike="noStrike" cap="none" dirty="0">
                <a:solidFill>
                  <a:srgbClr val="505555"/>
                </a:solidFill>
                <a:latin typeface="+mj-lt"/>
                <a:ea typeface="Questrial"/>
                <a:cs typeface="Questrial"/>
                <a:sym typeface="Questrial"/>
              </a:rPr>
              <a:t> variable change?</a:t>
            </a:r>
            <a:endParaRPr dirty="0">
              <a:latin typeface="+mj-lt"/>
            </a:endParaRPr>
          </a:p>
          <a:p>
            <a:pPr marL="914400" marR="0" lvl="1" indent="-431800" algn="l" rtl="0">
              <a:lnSpc>
                <a:spcPct val="100000"/>
              </a:lnSpc>
              <a:spcBef>
                <a:spcPts val="0"/>
              </a:spcBef>
              <a:spcAft>
                <a:spcPts val="0"/>
              </a:spcAft>
              <a:buClr>
                <a:srgbClr val="505555"/>
              </a:buClr>
              <a:buSzPts val="3200"/>
              <a:buFont typeface="Questrial"/>
              <a:buChar char="○"/>
            </a:pPr>
            <a:r>
              <a:rPr lang="en-GB" sz="3200" b="0" i="0" u="none" strike="noStrike" cap="none" dirty="0">
                <a:solidFill>
                  <a:srgbClr val="505555"/>
                </a:solidFill>
                <a:latin typeface="+mj-lt"/>
                <a:ea typeface="Questrial"/>
                <a:cs typeface="Questrial"/>
                <a:sym typeface="Questrial"/>
              </a:rPr>
              <a:t>How w</a:t>
            </a:r>
            <a:r>
              <a:rPr lang="en-GB" sz="3200" dirty="0">
                <a:solidFill>
                  <a:srgbClr val="505555"/>
                </a:solidFill>
                <a:latin typeface="+mj-lt"/>
                <a:ea typeface="Questrial"/>
                <a:cs typeface="Questrial"/>
                <a:sym typeface="Questrial"/>
              </a:rPr>
              <a:t>as</a:t>
            </a:r>
            <a:r>
              <a:rPr lang="en-GB" sz="3200" b="0" i="0" u="none" strike="noStrike" cap="none" dirty="0">
                <a:solidFill>
                  <a:srgbClr val="505555"/>
                </a:solidFill>
                <a:latin typeface="+mj-lt"/>
                <a:ea typeface="Questrial"/>
                <a:cs typeface="Questrial"/>
                <a:sym typeface="Questrial"/>
              </a:rPr>
              <a:t> the value in</a:t>
            </a:r>
            <a:r>
              <a:rPr lang="en-GB" sz="3200" dirty="0">
                <a:solidFill>
                  <a:srgbClr val="505555"/>
                </a:solidFill>
                <a:latin typeface="+mj-lt"/>
                <a:ea typeface="Questrial"/>
                <a:cs typeface="Questrial"/>
                <a:sym typeface="Questrial"/>
              </a:rPr>
              <a:t> each</a:t>
            </a:r>
            <a:r>
              <a:rPr lang="en-GB" sz="3200" b="0" i="0" u="none" strike="noStrike" cap="none" dirty="0">
                <a:solidFill>
                  <a:srgbClr val="505555"/>
                </a:solidFill>
                <a:latin typeface="+mj-lt"/>
                <a:ea typeface="Questrial"/>
                <a:cs typeface="Questrial"/>
                <a:sym typeface="Questrial"/>
              </a:rPr>
              <a:t> variable used?</a:t>
            </a:r>
            <a:endParaRPr sz="3200" b="0" i="0" u="none" strike="noStrike" cap="none" dirty="0">
              <a:solidFill>
                <a:srgbClr val="505555"/>
              </a:solidFill>
              <a:latin typeface="+mj-lt"/>
              <a:ea typeface="Questrial"/>
              <a:cs typeface="Questrial"/>
              <a:sym typeface="Questrial"/>
            </a:endParaRPr>
          </a:p>
          <a:p>
            <a:pPr marL="457200" marR="0" lvl="0" indent="-228600" algn="l" rtl="0">
              <a:lnSpc>
                <a:spcPct val="100000"/>
              </a:lnSpc>
              <a:spcBef>
                <a:spcPts val="0"/>
              </a:spcBef>
              <a:spcAft>
                <a:spcPts val="0"/>
              </a:spcAft>
              <a:buClr>
                <a:srgbClr val="505555"/>
              </a:buClr>
              <a:buSzPts val="3200"/>
              <a:buFont typeface="Quest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0"/>
          <p:cNvSpPr/>
          <p:nvPr/>
        </p:nvSpPr>
        <p:spPr>
          <a:xfrm>
            <a:off x="1012888" y="367400"/>
            <a:ext cx="6035026"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b="1" i="0" u="none" strike="noStrike" cap="none" dirty="0">
                <a:solidFill>
                  <a:schemeClr val="dk1"/>
                </a:solidFill>
                <a:latin typeface="+mj-lt"/>
                <a:ea typeface="Questrial"/>
                <a:cs typeface="Questrial"/>
                <a:sym typeface="Questrial"/>
              </a:rPr>
              <a:t>Variable algorithm to sort</a:t>
            </a:r>
            <a:endParaRPr dirty="0">
              <a:latin typeface="+mj-lt"/>
            </a:endParaRPr>
          </a:p>
          <a:p>
            <a:pPr marL="0" marR="0" lvl="0" indent="0" algn="l" rtl="0">
              <a:lnSpc>
                <a:spcPct val="106650"/>
              </a:lnSpc>
              <a:spcBef>
                <a:spcPts val="0"/>
              </a:spcBef>
              <a:spcAft>
                <a:spcPts val="0"/>
              </a:spcAft>
              <a:buClr>
                <a:srgbClr val="000000"/>
              </a:buClr>
              <a:buSzPts val="3200"/>
              <a:buFont typeface="Arial"/>
              <a:buNone/>
            </a:pPr>
            <a:endParaRPr sz="3200" b="0" i="0" u="none" strike="noStrike" cap="none" dirty="0">
              <a:solidFill>
                <a:schemeClr val="dk1"/>
              </a:solidFill>
              <a:latin typeface="+mj-lt"/>
              <a:ea typeface="Questrial"/>
              <a:cs typeface="Questrial"/>
              <a:sym typeface="Questrial"/>
            </a:endParaRPr>
          </a:p>
          <a:p>
            <a:pPr marL="457200" marR="0" lvl="0" indent="-457200" algn="l" rtl="0">
              <a:lnSpc>
                <a:spcPct val="106650"/>
              </a:lnSpc>
              <a:spcBef>
                <a:spcPts val="0"/>
              </a:spcBef>
              <a:spcAft>
                <a:spcPts val="0"/>
              </a:spcAft>
              <a:buClr>
                <a:srgbClr val="505555"/>
              </a:buClr>
              <a:buSzPts val="3200"/>
              <a:buFont typeface="Arial"/>
              <a:buChar char="•"/>
            </a:pPr>
            <a:r>
              <a:rPr lang="en-GB" sz="3200" b="0" i="0" u="none" strike="noStrike" cap="none" dirty="0">
                <a:solidFill>
                  <a:srgbClr val="505555"/>
                </a:solidFill>
                <a:latin typeface="+mj-lt"/>
                <a:ea typeface="Questrial"/>
                <a:cs typeface="Questrial"/>
                <a:sym typeface="Questrial"/>
              </a:rPr>
              <a:t>Sequence these instructions to create an algorithm which shows someone how to use variables to record the number of star jumps completed in thirty seconds and who in the group recorded the most.</a:t>
            </a:r>
            <a:endParaRPr dirty="0">
              <a:solidFill>
                <a:srgbClr val="505555"/>
              </a:solidFill>
              <a:latin typeface="+mj-lt"/>
            </a:endParaRPr>
          </a:p>
          <a:p>
            <a:pPr marL="0" marR="0" lvl="0" indent="0" algn="l" rtl="0">
              <a:lnSpc>
                <a:spcPct val="10665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457200" marR="0" lvl="0" indent="-228600" algn="l" rtl="0">
              <a:lnSpc>
                <a:spcPct val="100000"/>
              </a:lnSpc>
              <a:spcBef>
                <a:spcPts val="0"/>
              </a:spcBef>
              <a:spcAft>
                <a:spcPts val="0"/>
              </a:spcAft>
              <a:buClr>
                <a:srgbClr val="505555"/>
              </a:buClr>
              <a:buSzPts val="3200"/>
              <a:buFont typeface="Questrial"/>
              <a:buNone/>
            </a:pP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pic>
        <p:nvPicPr>
          <p:cNvPr id="138" name="Google Shape;138;p20"/>
          <p:cNvPicPr preferRelativeResize="0"/>
          <p:nvPr/>
        </p:nvPicPr>
        <p:blipFill rotWithShape="1">
          <a:blip r:embed="rId3">
            <a:alphaModFix/>
          </a:blip>
          <a:srcRect/>
          <a:stretch/>
        </p:blipFill>
        <p:spPr>
          <a:xfrm>
            <a:off x="7523136" y="367400"/>
            <a:ext cx="4307799" cy="573754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1"/>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chemeClr val="dk1"/>
              </a:buClr>
              <a:buSzPts val="4000"/>
              <a:buFont typeface="Arial"/>
              <a:buNone/>
            </a:pPr>
            <a:r>
              <a:rPr lang="en-GB" sz="4000" b="1" i="0" u="none" strike="noStrike" cap="none" dirty="0">
                <a:solidFill>
                  <a:schemeClr val="dk1"/>
                </a:solidFill>
                <a:latin typeface="+mj-lt"/>
                <a:ea typeface="Questrial"/>
                <a:cs typeface="Questrial"/>
                <a:sym typeface="Questrial"/>
              </a:rPr>
              <a:t>Variable algorithm</a:t>
            </a: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None/>
            </a:pPr>
            <a:endParaRPr lang="en-GB"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None/>
            </a:pPr>
            <a:r>
              <a:rPr lang="en-GB" sz="3200" b="0" i="0" u="none" strike="noStrike" cap="none" dirty="0">
                <a:solidFill>
                  <a:srgbClr val="505555"/>
                </a:solidFill>
                <a:latin typeface="+mj-lt"/>
                <a:ea typeface="Questrial"/>
                <a:cs typeface="Questrial"/>
                <a:sym typeface="Questrial"/>
              </a:rPr>
              <a:t>Forever</a:t>
            </a:r>
            <a:endParaRPr dirty="0">
              <a:solidFill>
                <a:srgbClr val="505555"/>
              </a:solidFill>
              <a:latin typeface="+mj-lt"/>
            </a:endParaRPr>
          </a:p>
          <a:p>
            <a:pPr marL="0" marR="0" lvl="0" indent="0" algn="l" rtl="0">
              <a:lnSpc>
                <a:spcPct val="100000"/>
              </a:lnSpc>
              <a:spcBef>
                <a:spcPts val="0"/>
              </a:spcBef>
              <a:spcAft>
                <a:spcPts val="0"/>
              </a:spcAft>
              <a:buNone/>
            </a:pPr>
            <a:r>
              <a:rPr lang="en-GB" sz="3200" b="0" i="0" u="none" strike="noStrike" cap="none" dirty="0">
                <a:solidFill>
                  <a:srgbClr val="505555"/>
                </a:solidFill>
                <a:latin typeface="+mj-lt"/>
                <a:ea typeface="Questrial"/>
                <a:cs typeface="Questrial"/>
                <a:sym typeface="Questrial"/>
              </a:rPr>
              <a:t>	When I hear “start”</a:t>
            </a:r>
            <a:endParaRPr dirty="0">
              <a:solidFill>
                <a:srgbClr val="505555"/>
              </a:solidFill>
              <a:latin typeface="+mj-lt"/>
            </a:endParaRPr>
          </a:p>
          <a:p>
            <a:pPr marL="0" marR="0" lvl="0" indent="0" algn="l" rtl="0">
              <a:lnSpc>
                <a:spcPct val="100000"/>
              </a:lnSpc>
              <a:spcBef>
                <a:spcPts val="0"/>
              </a:spcBef>
              <a:spcAft>
                <a:spcPts val="0"/>
              </a:spcAft>
              <a:buNone/>
            </a:pPr>
            <a:r>
              <a:rPr lang="en-GB" sz="3200" b="0" i="0" u="none" strike="noStrike" cap="none" dirty="0">
                <a:solidFill>
                  <a:srgbClr val="505555"/>
                </a:solidFill>
                <a:latin typeface="+mj-lt"/>
                <a:ea typeface="Questrial"/>
                <a:cs typeface="Questrial"/>
                <a:sym typeface="Questrial"/>
              </a:rPr>
              <a:t>		Set </a:t>
            </a:r>
            <a:r>
              <a:rPr lang="en-GB" sz="3200" b="0" i="0" u="none" strike="noStrike" cap="none" dirty="0">
                <a:solidFill>
                  <a:srgbClr val="FF0000"/>
                </a:solidFill>
                <a:latin typeface="+mj-lt"/>
                <a:ea typeface="Questrial"/>
                <a:cs typeface="Questrial"/>
                <a:sym typeface="Questrial"/>
              </a:rPr>
              <a:t>score</a:t>
            </a:r>
            <a:r>
              <a:rPr lang="en-GB" sz="3200" b="0" i="0" u="none" strike="noStrike" cap="none" dirty="0">
                <a:solidFill>
                  <a:srgbClr val="505555"/>
                </a:solidFill>
                <a:latin typeface="+mj-lt"/>
                <a:ea typeface="Questrial"/>
                <a:cs typeface="Questrial"/>
                <a:sym typeface="Questrial"/>
              </a:rPr>
              <a:t> to 0</a:t>
            </a:r>
            <a:endParaRPr dirty="0">
              <a:solidFill>
                <a:srgbClr val="505555"/>
              </a:solidFill>
              <a:latin typeface="+mj-lt"/>
            </a:endParaRPr>
          </a:p>
          <a:p>
            <a:pPr marL="0" marR="0" lvl="0" indent="0" algn="l" rtl="0">
              <a:lnSpc>
                <a:spcPct val="100000"/>
              </a:lnSpc>
              <a:spcBef>
                <a:spcPts val="0"/>
              </a:spcBef>
              <a:spcAft>
                <a:spcPts val="0"/>
              </a:spcAft>
              <a:buNone/>
            </a:pPr>
            <a:r>
              <a:rPr lang="en-GB" sz="3200" b="0" i="0" u="none" strike="noStrike" cap="none" dirty="0">
                <a:solidFill>
                  <a:srgbClr val="505555"/>
                </a:solidFill>
                <a:latin typeface="+mj-lt"/>
                <a:ea typeface="Questrial"/>
                <a:cs typeface="Questrial"/>
                <a:sym typeface="Questrial"/>
              </a:rPr>
              <a:t>		If the person does a star jump</a:t>
            </a:r>
            <a:endParaRPr dirty="0">
              <a:solidFill>
                <a:srgbClr val="505555"/>
              </a:solidFill>
              <a:latin typeface="+mj-lt"/>
            </a:endParaRPr>
          </a:p>
          <a:p>
            <a:pPr marL="0" marR="0" lvl="0" indent="0" algn="l" rtl="0">
              <a:lnSpc>
                <a:spcPct val="100000"/>
              </a:lnSpc>
              <a:spcBef>
                <a:spcPts val="0"/>
              </a:spcBef>
              <a:spcAft>
                <a:spcPts val="0"/>
              </a:spcAft>
              <a:buNone/>
            </a:pPr>
            <a:r>
              <a:rPr lang="en-GB" sz="3200" b="0" i="0" u="none" strike="noStrike" cap="none" dirty="0">
                <a:solidFill>
                  <a:srgbClr val="505555"/>
                </a:solidFill>
                <a:latin typeface="+mj-lt"/>
                <a:ea typeface="Questrial"/>
                <a:cs typeface="Questrial"/>
                <a:sym typeface="Questrial"/>
              </a:rPr>
              <a:t>			Change </a:t>
            </a:r>
            <a:r>
              <a:rPr lang="en-GB" sz="3200" b="0" i="0" u="none" strike="noStrike" cap="none" dirty="0">
                <a:solidFill>
                  <a:srgbClr val="FF0000"/>
                </a:solidFill>
                <a:latin typeface="+mj-lt"/>
                <a:ea typeface="Questrial"/>
                <a:cs typeface="Questrial"/>
                <a:sym typeface="Questrial"/>
              </a:rPr>
              <a:t>score</a:t>
            </a:r>
            <a:r>
              <a:rPr lang="en-GB" sz="3200" b="0" i="0" u="none" strike="noStrike" cap="none" dirty="0">
                <a:solidFill>
                  <a:srgbClr val="505555"/>
                </a:solidFill>
                <a:latin typeface="+mj-lt"/>
                <a:ea typeface="Questrial"/>
                <a:cs typeface="Questrial"/>
                <a:sym typeface="Questrial"/>
              </a:rPr>
              <a:t> by 1</a:t>
            </a:r>
            <a:endParaRPr dirty="0">
              <a:solidFill>
                <a:srgbClr val="505555"/>
              </a:solidFill>
              <a:latin typeface="+mj-lt"/>
            </a:endParaRPr>
          </a:p>
          <a:p>
            <a:pPr marL="0" marR="0" lvl="0" indent="0" algn="l" rtl="0">
              <a:lnSpc>
                <a:spcPct val="100000"/>
              </a:lnSpc>
              <a:spcBef>
                <a:spcPts val="0"/>
              </a:spcBef>
              <a:spcAft>
                <a:spcPts val="0"/>
              </a:spcAft>
              <a:buNone/>
            </a:pPr>
            <a:r>
              <a:rPr lang="en-GB" sz="3200" b="0" i="0" u="none" strike="noStrike" cap="none" dirty="0">
                <a:solidFill>
                  <a:srgbClr val="505555"/>
                </a:solidFill>
                <a:latin typeface="+mj-lt"/>
                <a:ea typeface="Questrial"/>
                <a:cs typeface="Questrial"/>
                <a:sym typeface="Questrial"/>
              </a:rPr>
              <a:t>	When I hear “stop”</a:t>
            </a:r>
            <a:endParaRPr dirty="0">
              <a:solidFill>
                <a:srgbClr val="505555"/>
              </a:solidFill>
              <a:latin typeface="+mj-lt"/>
            </a:endParaRPr>
          </a:p>
          <a:p>
            <a:pPr marL="0" marR="0" lvl="0" indent="0" algn="l" rtl="0">
              <a:lnSpc>
                <a:spcPct val="100000"/>
              </a:lnSpc>
              <a:spcBef>
                <a:spcPts val="0"/>
              </a:spcBef>
              <a:spcAft>
                <a:spcPts val="0"/>
              </a:spcAft>
              <a:buNone/>
            </a:pPr>
            <a:r>
              <a:rPr lang="en-GB" sz="3200" b="0" i="0" u="none" strike="noStrike" cap="none" dirty="0">
                <a:solidFill>
                  <a:srgbClr val="505555"/>
                </a:solidFill>
                <a:latin typeface="+mj-lt"/>
                <a:ea typeface="Questrial"/>
                <a:cs typeface="Questrial"/>
                <a:sym typeface="Questrial"/>
              </a:rPr>
              <a:t>		Stop recording</a:t>
            </a:r>
            <a:endParaRPr dirty="0">
              <a:solidFill>
                <a:srgbClr val="505555"/>
              </a:solidFill>
              <a:latin typeface="+mj-lt"/>
            </a:endParaRPr>
          </a:p>
          <a:p>
            <a:pPr marL="0" marR="0" lvl="0" indent="0" algn="l" rtl="0">
              <a:lnSpc>
                <a:spcPct val="100000"/>
              </a:lnSpc>
              <a:spcBef>
                <a:spcPts val="0"/>
              </a:spcBef>
              <a:spcAft>
                <a:spcPts val="0"/>
              </a:spcAft>
              <a:buNone/>
            </a:pPr>
            <a:r>
              <a:rPr lang="en-GB" sz="3200" b="0" i="0" u="none" strike="noStrike" cap="none" dirty="0">
                <a:solidFill>
                  <a:srgbClr val="505555"/>
                </a:solidFill>
                <a:latin typeface="+mj-lt"/>
                <a:ea typeface="Questrial"/>
                <a:cs typeface="Questrial"/>
                <a:sym typeface="Questrial"/>
              </a:rPr>
              <a:t>		Say “You scored </a:t>
            </a:r>
            <a:r>
              <a:rPr lang="en-GB" sz="3200" b="0" i="0" u="none" strike="noStrike" cap="none" dirty="0">
                <a:solidFill>
                  <a:srgbClr val="FF0000"/>
                </a:solidFill>
                <a:latin typeface="+mj-lt"/>
                <a:ea typeface="Questrial"/>
                <a:cs typeface="Questrial"/>
                <a:sym typeface="Questrial"/>
              </a:rPr>
              <a:t>score</a:t>
            </a:r>
            <a:r>
              <a:rPr lang="en-GB" sz="3200" b="0" i="0" u="none" strike="noStrike" cap="none" dirty="0">
                <a:solidFill>
                  <a:srgbClr val="505555"/>
                </a:solidFill>
                <a:latin typeface="+mj-lt"/>
                <a:ea typeface="Questrial"/>
                <a:cs typeface="Questrial"/>
                <a:sym typeface="Questrial"/>
              </a:rPr>
              <a:t>”</a:t>
            </a:r>
            <a:endParaRPr dirty="0">
              <a:solidFill>
                <a:srgbClr val="505555"/>
              </a:solidFill>
              <a:latin typeface="+mj-lt"/>
            </a:endParaRPr>
          </a:p>
          <a:p>
            <a:pPr marL="0" marR="0" lvl="0" indent="0" algn="l" rtl="0">
              <a:lnSpc>
                <a:spcPct val="100000"/>
              </a:lnSpc>
              <a:spcBef>
                <a:spcPts val="0"/>
              </a:spcBef>
              <a:spcAft>
                <a:spcPts val="0"/>
              </a:spcAft>
              <a:buNone/>
            </a:pPr>
            <a:r>
              <a:rPr lang="en-GB" sz="3200" b="0" i="0" u="none" strike="noStrike" cap="none" dirty="0">
                <a:solidFill>
                  <a:srgbClr val="505555"/>
                </a:solidFill>
                <a:latin typeface="+mj-lt"/>
                <a:ea typeface="Questrial"/>
                <a:cs typeface="Questrial"/>
                <a:sym typeface="Questrial"/>
              </a:rPr>
              <a:t>		If </a:t>
            </a:r>
            <a:r>
              <a:rPr lang="en-GB" sz="3200" b="0" i="0" u="none" strike="noStrike" cap="none" dirty="0">
                <a:solidFill>
                  <a:srgbClr val="FF0000"/>
                </a:solidFill>
                <a:latin typeface="+mj-lt"/>
                <a:ea typeface="Questrial"/>
                <a:cs typeface="Questrial"/>
                <a:sym typeface="Questrial"/>
              </a:rPr>
              <a:t>score</a:t>
            </a:r>
            <a:r>
              <a:rPr lang="en-GB" sz="3200" b="0" i="0" u="none" strike="noStrike" cap="none" dirty="0">
                <a:solidFill>
                  <a:srgbClr val="505555"/>
                </a:solidFill>
                <a:latin typeface="+mj-lt"/>
                <a:ea typeface="Questrial"/>
                <a:cs typeface="Questrial"/>
                <a:sym typeface="Questrial"/>
              </a:rPr>
              <a:t> is greater than </a:t>
            </a:r>
            <a:r>
              <a:rPr lang="en-GB" sz="3200" b="0" i="0" u="none" strike="noStrike" cap="none" dirty="0">
                <a:solidFill>
                  <a:srgbClr val="FF0000"/>
                </a:solidFill>
                <a:latin typeface="+mj-lt"/>
                <a:ea typeface="Questrial"/>
                <a:cs typeface="Questrial"/>
                <a:sym typeface="Questrial"/>
              </a:rPr>
              <a:t>high score</a:t>
            </a:r>
            <a:endParaRPr dirty="0">
              <a:solidFill>
                <a:srgbClr val="FF0000"/>
              </a:solidFill>
              <a:latin typeface="+mj-lt"/>
            </a:endParaRPr>
          </a:p>
          <a:p>
            <a:pPr marL="0" marR="0" lvl="0" indent="0" algn="l" rtl="0">
              <a:lnSpc>
                <a:spcPct val="100000"/>
              </a:lnSpc>
              <a:spcBef>
                <a:spcPts val="0"/>
              </a:spcBef>
              <a:spcAft>
                <a:spcPts val="0"/>
              </a:spcAft>
              <a:buNone/>
            </a:pPr>
            <a:r>
              <a:rPr lang="en-GB" sz="3200" b="0" i="0" u="none" strike="noStrike" cap="none" dirty="0">
                <a:solidFill>
                  <a:srgbClr val="505555"/>
                </a:solidFill>
                <a:latin typeface="+mj-lt"/>
                <a:ea typeface="Questrial"/>
                <a:cs typeface="Questrial"/>
                <a:sym typeface="Questrial"/>
              </a:rPr>
              <a:t>			Set </a:t>
            </a:r>
            <a:r>
              <a:rPr lang="en-GB" sz="3200" b="0" i="0" u="none" strike="noStrike" cap="none" dirty="0">
                <a:solidFill>
                  <a:srgbClr val="FF0000"/>
                </a:solidFill>
                <a:latin typeface="+mj-lt"/>
                <a:ea typeface="Questrial"/>
                <a:cs typeface="Questrial"/>
                <a:sym typeface="Questrial"/>
              </a:rPr>
              <a:t>high score</a:t>
            </a:r>
            <a:r>
              <a:rPr lang="en-GB" sz="3200" b="0" i="0" u="none" strike="noStrike" cap="none" dirty="0">
                <a:solidFill>
                  <a:srgbClr val="505555"/>
                </a:solidFill>
                <a:latin typeface="+mj-lt"/>
                <a:ea typeface="Questrial"/>
                <a:cs typeface="Questrial"/>
                <a:sym typeface="Questrial"/>
              </a:rPr>
              <a:t> to </a:t>
            </a:r>
            <a:r>
              <a:rPr lang="en-GB" sz="3200" b="0" i="0" u="none" strike="noStrike" cap="none" dirty="0">
                <a:solidFill>
                  <a:srgbClr val="FF0000"/>
                </a:solidFill>
                <a:latin typeface="+mj-lt"/>
                <a:ea typeface="Questrial"/>
                <a:cs typeface="Questrial"/>
                <a:sym typeface="Questrial"/>
              </a:rPr>
              <a:t>score</a:t>
            </a:r>
            <a:endParaRPr dirty="0">
              <a:solidFill>
                <a:srgbClr val="FF0000"/>
              </a:solidFill>
              <a:latin typeface="+mj-lt"/>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a:p>
            <a:pPr marL="0" marR="0" lvl="0" indent="0" algn="l" rtl="0">
              <a:lnSpc>
                <a:spcPct val="100000"/>
              </a:lnSpc>
              <a:spcBef>
                <a:spcPts val="0"/>
              </a:spcBef>
              <a:spcAft>
                <a:spcPts val="0"/>
              </a:spcAft>
              <a:buClr>
                <a:srgbClr val="000000"/>
              </a:buClr>
              <a:buSzPts val="3200"/>
              <a:buFont typeface="Arial"/>
              <a:buNone/>
            </a:pPr>
            <a:endParaRPr sz="3200" b="0" i="0" u="none" strike="noStrike" cap="none" dirty="0">
              <a:solidFill>
                <a:srgbClr val="505555"/>
              </a:solidFill>
              <a:latin typeface="+mj-lt"/>
              <a:ea typeface="Questrial"/>
              <a:cs typeface="Questrial"/>
              <a:sym typeface="Quest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2"/>
          <p:cNvSpPr/>
          <p:nvPr/>
        </p:nvSpPr>
        <p:spPr>
          <a:xfrm>
            <a:off x="238104" y="225886"/>
            <a:ext cx="7399592"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chemeClr val="dk1"/>
              </a:buClr>
              <a:buSzPts val="4000"/>
              <a:buFont typeface="Arial"/>
              <a:buNone/>
            </a:pPr>
            <a:r>
              <a:rPr lang="en-GB" sz="4000" b="1" dirty="0">
                <a:solidFill>
                  <a:schemeClr val="dk1"/>
                </a:solidFill>
                <a:latin typeface="+mj-lt"/>
                <a:ea typeface="Questrial"/>
                <a:cs typeface="Questrial"/>
                <a:sym typeface="Questrial"/>
              </a:rPr>
              <a:t>Using v</a:t>
            </a:r>
            <a:r>
              <a:rPr lang="en-GB" sz="4000" b="1" i="0" u="none" strike="noStrike" cap="none" dirty="0">
                <a:solidFill>
                  <a:schemeClr val="dk1"/>
                </a:solidFill>
                <a:latin typeface="+mj-lt"/>
                <a:ea typeface="Questrial"/>
                <a:cs typeface="Questrial"/>
                <a:sym typeface="Questrial"/>
              </a:rPr>
              <a:t>ariables in programs</a:t>
            </a:r>
          </a:p>
          <a:p>
            <a:pPr marL="0" marR="0" lvl="0" indent="0" algn="l" rtl="0">
              <a:lnSpc>
                <a:spcPct val="106650"/>
              </a:lnSpc>
              <a:spcBef>
                <a:spcPts val="0"/>
              </a:spcBef>
              <a:spcAft>
                <a:spcPts val="0"/>
              </a:spcAft>
              <a:buClr>
                <a:schemeClr val="dk1"/>
              </a:buClr>
              <a:buSzPts val="4000"/>
              <a:buFont typeface="Arial"/>
              <a:buNone/>
            </a:pPr>
            <a:r>
              <a:rPr lang="en-GB" sz="4000" b="1" i="0" u="none" strike="noStrike" cap="none" dirty="0">
                <a:solidFill>
                  <a:schemeClr val="dk1"/>
                </a:solidFill>
                <a:latin typeface="+mj-lt"/>
                <a:ea typeface="Questrial"/>
                <a:cs typeface="Questrial"/>
                <a:sym typeface="Questrial"/>
              </a:rPr>
              <a:t> </a:t>
            </a:r>
            <a:endParaRPr sz="3200" b="0" i="0" u="none" strike="noStrike" cap="none" dirty="0">
              <a:solidFill>
                <a:srgbClr val="505555"/>
              </a:solidFill>
              <a:latin typeface="+mj-lt"/>
              <a:ea typeface="Questrial"/>
              <a:cs typeface="Questrial"/>
              <a:sym typeface="Questrial"/>
            </a:endParaRPr>
          </a:p>
          <a:p>
            <a:pPr marL="457200" marR="0" lvl="0" indent="-457200" algn="l" rtl="0">
              <a:lnSpc>
                <a:spcPct val="100000"/>
              </a:lnSpc>
              <a:spcBef>
                <a:spcPts val="0"/>
              </a:spcBef>
              <a:spcAft>
                <a:spcPts val="0"/>
              </a:spcAft>
              <a:buClr>
                <a:srgbClr val="000000"/>
              </a:buClr>
              <a:buSzPts val="3200"/>
              <a:buFont typeface="Arial"/>
              <a:buChar char="•"/>
            </a:pPr>
            <a:r>
              <a:rPr lang="en-GB" sz="3200" b="0" i="0" u="none" strike="noStrike" cap="none" dirty="0">
                <a:solidFill>
                  <a:srgbClr val="505555"/>
                </a:solidFill>
                <a:latin typeface="+mj-lt"/>
                <a:ea typeface="Questrial"/>
                <a:cs typeface="Questrial"/>
                <a:sym typeface="Questrial"/>
              </a:rPr>
              <a:t>This program represents how a micro:bit could be used to record star-jumps.</a:t>
            </a:r>
            <a:endParaRPr sz="3200" b="0" i="0" u="none" strike="noStrike" cap="none" dirty="0">
              <a:solidFill>
                <a:srgbClr val="505555"/>
              </a:solidFill>
              <a:latin typeface="+mj-lt"/>
              <a:ea typeface="Questrial"/>
              <a:cs typeface="Questrial"/>
              <a:sym typeface="Questrial"/>
            </a:endParaRPr>
          </a:p>
          <a:p>
            <a:pPr marL="457200" marR="0" lvl="0" indent="0" algn="l" rtl="0">
              <a:lnSpc>
                <a:spcPct val="100000"/>
              </a:lnSpc>
              <a:spcBef>
                <a:spcPts val="0"/>
              </a:spcBef>
              <a:spcAft>
                <a:spcPts val="0"/>
              </a:spcAft>
              <a:buNone/>
            </a:pPr>
            <a:endParaRPr sz="3200" dirty="0">
              <a:solidFill>
                <a:srgbClr val="505555"/>
              </a:solidFill>
              <a:latin typeface="+mj-lt"/>
              <a:ea typeface="Questrial"/>
              <a:cs typeface="Questrial"/>
              <a:sym typeface="Questrial"/>
            </a:endParaRPr>
          </a:p>
          <a:p>
            <a:pPr marL="457200" marR="0" lvl="0" indent="-457200" algn="l" rtl="0">
              <a:lnSpc>
                <a:spcPct val="100000"/>
              </a:lnSpc>
              <a:spcBef>
                <a:spcPts val="0"/>
              </a:spcBef>
              <a:spcAft>
                <a:spcPts val="0"/>
              </a:spcAft>
              <a:buClr>
                <a:srgbClr val="000000"/>
              </a:buClr>
              <a:buSzPts val="3200"/>
              <a:buFont typeface="Arial"/>
              <a:buChar char="•"/>
            </a:pPr>
            <a:r>
              <a:rPr lang="en-GB" sz="3200" b="0" i="0" u="none" strike="noStrike" cap="none" dirty="0">
                <a:solidFill>
                  <a:srgbClr val="505555"/>
                </a:solidFill>
                <a:latin typeface="+mj-lt"/>
                <a:ea typeface="Questrial"/>
                <a:cs typeface="Questrial"/>
                <a:sym typeface="Questrial"/>
              </a:rPr>
              <a:t>Analyse the program and match the statements on your sheet with the part of the program that instructs micro:bit to do that.</a:t>
            </a:r>
            <a:endParaRPr sz="3200" b="0" i="0" u="none" strike="noStrike" cap="none" dirty="0">
              <a:solidFill>
                <a:srgbClr val="505555"/>
              </a:solidFill>
              <a:latin typeface="+mj-lt"/>
              <a:ea typeface="Questrial"/>
              <a:cs typeface="Questrial"/>
              <a:sym typeface="Questrial"/>
            </a:endParaRPr>
          </a:p>
        </p:txBody>
      </p:sp>
      <p:pic>
        <p:nvPicPr>
          <p:cNvPr id="151" name="Google Shape;151;p22">
            <a:hlinkClick r:id="rId3"/>
          </p:cNvPr>
          <p:cNvPicPr preferRelativeResize="0"/>
          <p:nvPr/>
        </p:nvPicPr>
        <p:blipFill rotWithShape="1">
          <a:blip r:embed="rId4">
            <a:alphaModFix/>
          </a:blip>
          <a:srcRect/>
          <a:stretch/>
        </p:blipFill>
        <p:spPr>
          <a:xfrm>
            <a:off x="7637696" y="0"/>
            <a:ext cx="3843060" cy="6858000"/>
          </a:xfrm>
          <a:prstGeom prst="rect">
            <a:avLst/>
          </a:prstGeom>
          <a:noFill/>
          <a:ln>
            <a:noFill/>
          </a:ln>
        </p:spPr>
      </p:pic>
      <p:sp>
        <p:nvSpPr>
          <p:cNvPr id="2" name="Rectangle 1">
            <a:extLst>
              <a:ext uri="{FF2B5EF4-FFF2-40B4-BE49-F238E27FC236}">
                <a16:creationId xmlns:a16="http://schemas.microsoft.com/office/drawing/2014/main" id="{0D7DA29F-7583-8745-A627-893F8056F063}"/>
              </a:ext>
            </a:extLst>
          </p:cNvPr>
          <p:cNvSpPr/>
          <p:nvPr/>
        </p:nvSpPr>
        <p:spPr>
          <a:xfrm>
            <a:off x="2803490" y="6550223"/>
            <a:ext cx="4621778" cy="307777"/>
          </a:xfrm>
          <a:prstGeom prst="rect">
            <a:avLst/>
          </a:prstGeom>
        </p:spPr>
        <p:txBody>
          <a:bodyPr wrap="none">
            <a:spAutoFit/>
          </a:bodyPr>
          <a:lstStyle/>
          <a:p>
            <a:r>
              <a:rPr lang="en-GB" dirty="0">
                <a:hlinkClick r:id="rId3"/>
              </a:rPr>
              <a:t>https://makecode.microbit.org/#pub:_dwTUkmU2HdCM</a:t>
            </a:r>
            <a:r>
              <a:rPr lang="en-GB" dirty="0"/>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3"/>
          <p:cNvSpPr/>
          <p:nvPr/>
        </p:nvSpPr>
        <p:spPr>
          <a:xfrm>
            <a:off x="1012888" y="367400"/>
            <a:ext cx="7399592"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endParaRPr sz="3200" b="0" i="0" u="none" strike="noStrike" cap="none">
              <a:solidFill>
                <a:srgbClr val="505555"/>
              </a:solidFill>
              <a:latin typeface="Questrial"/>
              <a:ea typeface="Questrial"/>
              <a:cs typeface="Questrial"/>
              <a:sym typeface="Questrial"/>
            </a:endParaRPr>
          </a:p>
        </p:txBody>
      </p:sp>
      <p:pic>
        <p:nvPicPr>
          <p:cNvPr id="158" name="Google Shape;158;p23">
            <a:hlinkClick r:id="rId3"/>
          </p:cNvPr>
          <p:cNvPicPr preferRelativeResize="0"/>
          <p:nvPr/>
        </p:nvPicPr>
        <p:blipFill rotWithShape="1">
          <a:blip r:embed="rId4">
            <a:alphaModFix/>
          </a:blip>
          <a:srcRect/>
          <a:stretch/>
        </p:blipFill>
        <p:spPr>
          <a:xfrm>
            <a:off x="1012888" y="580292"/>
            <a:ext cx="3192696" cy="5697415"/>
          </a:xfrm>
          <a:prstGeom prst="rect">
            <a:avLst/>
          </a:prstGeom>
          <a:noFill/>
          <a:ln>
            <a:noFill/>
          </a:ln>
        </p:spPr>
      </p:pic>
      <p:sp>
        <p:nvSpPr>
          <p:cNvPr id="159" name="Google Shape;159;p23"/>
          <p:cNvSpPr/>
          <p:nvPr/>
        </p:nvSpPr>
        <p:spPr>
          <a:xfrm>
            <a:off x="3727938" y="948130"/>
            <a:ext cx="182880" cy="221353"/>
          </a:xfrm>
          <a:prstGeom prst="ellipse">
            <a:avLst/>
          </a:prstGeom>
          <a:solidFill>
            <a:srgbClr val="7030A0"/>
          </a:solidFill>
          <a:ln w="25400" cap="flat" cmpd="sng">
            <a:solidFill>
              <a:srgbClr val="31538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0" name="Google Shape;160;p23"/>
          <p:cNvSpPr/>
          <p:nvPr/>
        </p:nvSpPr>
        <p:spPr>
          <a:xfrm>
            <a:off x="3727610" y="1649170"/>
            <a:ext cx="182880" cy="221353"/>
          </a:xfrm>
          <a:prstGeom prst="ellipse">
            <a:avLst/>
          </a:prstGeom>
          <a:solidFill>
            <a:srgbClr val="7030A0"/>
          </a:solidFill>
          <a:ln w="25400" cap="flat" cmpd="sng">
            <a:solidFill>
              <a:srgbClr val="31538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1" name="Google Shape;161;p23"/>
          <p:cNvSpPr/>
          <p:nvPr/>
        </p:nvSpPr>
        <p:spPr>
          <a:xfrm>
            <a:off x="3727610" y="3055538"/>
            <a:ext cx="182880" cy="221353"/>
          </a:xfrm>
          <a:prstGeom prst="ellipse">
            <a:avLst/>
          </a:prstGeom>
          <a:solidFill>
            <a:srgbClr val="7030A0"/>
          </a:solidFill>
          <a:ln w="25400" cap="flat" cmpd="sng">
            <a:solidFill>
              <a:srgbClr val="31538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2" name="Google Shape;162;p23"/>
          <p:cNvSpPr/>
          <p:nvPr/>
        </p:nvSpPr>
        <p:spPr>
          <a:xfrm>
            <a:off x="4360656" y="3997672"/>
            <a:ext cx="182880" cy="221353"/>
          </a:xfrm>
          <a:prstGeom prst="ellipse">
            <a:avLst/>
          </a:prstGeom>
          <a:solidFill>
            <a:srgbClr val="7030A0"/>
          </a:solidFill>
          <a:ln w="25400" cap="flat" cmpd="sng">
            <a:solidFill>
              <a:srgbClr val="31538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3" name="Google Shape;163;p23"/>
          <p:cNvSpPr/>
          <p:nvPr/>
        </p:nvSpPr>
        <p:spPr>
          <a:xfrm>
            <a:off x="3819050" y="4987477"/>
            <a:ext cx="182880" cy="221353"/>
          </a:xfrm>
          <a:prstGeom prst="ellipse">
            <a:avLst/>
          </a:prstGeom>
          <a:solidFill>
            <a:srgbClr val="7030A0"/>
          </a:solidFill>
          <a:ln w="25400" cap="flat" cmpd="sng">
            <a:solidFill>
              <a:srgbClr val="31538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4" name="Google Shape;164;p23"/>
          <p:cNvSpPr/>
          <p:nvPr/>
        </p:nvSpPr>
        <p:spPr>
          <a:xfrm>
            <a:off x="2411960" y="580292"/>
            <a:ext cx="182880" cy="221353"/>
          </a:xfrm>
          <a:prstGeom prst="ellipse">
            <a:avLst/>
          </a:prstGeom>
          <a:solidFill>
            <a:srgbClr val="7030A0"/>
          </a:solidFill>
          <a:ln w="25400" cap="flat" cmpd="sng">
            <a:solidFill>
              <a:srgbClr val="31538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pic>
        <p:nvPicPr>
          <p:cNvPr id="165" name="Google Shape;165;p23"/>
          <p:cNvPicPr preferRelativeResize="0"/>
          <p:nvPr/>
        </p:nvPicPr>
        <p:blipFill rotWithShape="1">
          <a:blip r:embed="rId5">
            <a:alphaModFix/>
          </a:blip>
          <a:srcRect/>
          <a:stretch/>
        </p:blipFill>
        <p:spPr>
          <a:xfrm>
            <a:off x="5829840" y="1226610"/>
            <a:ext cx="6223623" cy="4157690"/>
          </a:xfrm>
          <a:prstGeom prst="rect">
            <a:avLst/>
          </a:prstGeom>
          <a:noFill/>
          <a:ln>
            <a:noFill/>
          </a:ln>
        </p:spPr>
      </p:pic>
      <p:sp>
        <p:nvSpPr>
          <p:cNvPr id="11" name="Rectangle 10">
            <a:extLst>
              <a:ext uri="{FF2B5EF4-FFF2-40B4-BE49-F238E27FC236}">
                <a16:creationId xmlns:a16="http://schemas.microsoft.com/office/drawing/2014/main" id="{05DC00B5-27C5-6740-8C83-9C8F3A3662B7}"/>
              </a:ext>
            </a:extLst>
          </p:cNvPr>
          <p:cNvSpPr/>
          <p:nvPr/>
        </p:nvSpPr>
        <p:spPr>
          <a:xfrm>
            <a:off x="2803490" y="6550223"/>
            <a:ext cx="4621778" cy="307777"/>
          </a:xfrm>
          <a:prstGeom prst="rect">
            <a:avLst/>
          </a:prstGeom>
        </p:spPr>
        <p:txBody>
          <a:bodyPr wrap="none">
            <a:spAutoFit/>
          </a:bodyPr>
          <a:lstStyle/>
          <a:p>
            <a:r>
              <a:rPr lang="en-GB" dirty="0">
                <a:hlinkClick r:id="rId3"/>
              </a:rPr>
              <a:t>https://makecode.microbit.org/#pub:_dwTUkmU2HdCM</a:t>
            </a:r>
            <a:r>
              <a:rPr lang="en-GB" dirty="0"/>
              <a:t> </a:t>
            </a: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TotalTime>
  <Words>564</Words>
  <Application>Microsoft Macintosh PowerPoint</Application>
  <PresentationFormat>Widescreen</PresentationFormat>
  <Paragraphs>103</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Cabin</vt:lpstr>
      <vt:lpstr>Calibri</vt:lpstr>
      <vt:lpstr>Noto Sans Symbols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Giles Booth</cp:lastModifiedBy>
  <cp:revision>11</cp:revision>
  <dcterms:modified xsi:type="dcterms:W3CDTF">2019-10-09T12:47:32Z</dcterms:modified>
</cp:coreProperties>
</file>