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3" r:id="rId1"/>
  </p:sldMasterIdLst>
  <p:notesMasterIdLst>
    <p:notesMasterId r:id="rId14"/>
  </p:notesMasterIdLst>
  <p:sldIdLst>
    <p:sldId id="256" r:id="rId2"/>
    <p:sldId id="257" r:id="rId3"/>
    <p:sldId id="258" r:id="rId4"/>
    <p:sldId id="267" r:id="rId5"/>
    <p:sldId id="271" r:id="rId6"/>
    <p:sldId id="264" r:id="rId7"/>
    <p:sldId id="266" r:id="rId8"/>
    <p:sldId id="268" r:id="rId9"/>
    <p:sldId id="270" r:id="rId10"/>
    <p:sldId id="269" r:id="rId11"/>
    <p:sldId id="272" r:id="rId12"/>
    <p:sldId id="263" r:id="rId13"/>
  </p:sldIdLst>
  <p:sldSz cx="12188825" cy="6858000"/>
  <p:notesSz cx="9926638" cy="67976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6861">
          <p15:clr>
            <a:srgbClr val="A4A3A4"/>
          </p15:clr>
        </p15:guide>
        <p15:guide id="3" orient="horz" pos="903">
          <p15:clr>
            <a:srgbClr val="A4A3A4"/>
          </p15:clr>
        </p15:guide>
        <p15:guide id="4" orient="horz" pos="3839">
          <p15:clr>
            <a:srgbClr val="A4A3A4"/>
          </p15:clr>
        </p15:guide>
        <p15:guide id="5" pos="517">
          <p15:clr>
            <a:srgbClr val="A4A3A4"/>
          </p15:clr>
        </p15:guide>
        <p15:guide id="6" pos="6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DBE2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53222C-8086-4C33-A5E1-E518571B657B}" v="2" dt="2019-05-16T10:47:11.2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3"/>
  </p:normalViewPr>
  <p:slideViewPr>
    <p:cSldViewPr snapToGrid="0">
      <p:cViewPr varScale="1">
        <p:scale>
          <a:sx n="118" d="100"/>
          <a:sy n="118" d="100"/>
        </p:scale>
        <p:origin x="224" y="328"/>
      </p:cViewPr>
      <p:guideLst>
        <p:guide orient="horz" pos="4319"/>
        <p:guide pos="6861"/>
        <p:guide orient="horz" pos="903"/>
        <p:guide orient="horz" pos="3839"/>
        <p:guide pos="517"/>
        <p:guide pos="69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2800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16284f8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g516284f84f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516284f84f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562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16284f84f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516284f84f_0_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516284f84f_0_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391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185991" y="2545874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1"/>
          </p:nvPr>
        </p:nvSpPr>
        <p:spPr>
          <a:xfrm>
            <a:off x="4180427" y="4124401"/>
            <a:ext cx="5173786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2"/>
          </p:nvPr>
        </p:nvSpPr>
        <p:spPr>
          <a:xfrm>
            <a:off x="4179516" y="5546822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3"/>
          </p:nvPr>
        </p:nvSpPr>
        <p:spPr>
          <a:xfrm>
            <a:off x="4185991" y="4562466"/>
            <a:ext cx="5167677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4"/>
          </p:nvPr>
        </p:nvSpPr>
        <p:spPr>
          <a:xfrm>
            <a:off x="4179516" y="5857046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4" name="Google Shape;24;p2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25" name="Google Shape;25;p2"/>
          <p:cNvSpPr txBox="1"/>
          <p:nvPr/>
        </p:nvSpPr>
        <p:spPr>
          <a:xfrm>
            <a:off x="-2421256" y="3652250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26" name="Google Shape;26;p2"/>
          <p:cNvSpPr txBox="1"/>
          <p:nvPr/>
        </p:nvSpPr>
        <p:spPr>
          <a:xfrm>
            <a:off x="-2421256" y="5546822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27" name="Google Shape;27;p2"/>
          <p:cNvSpPr txBox="1"/>
          <p:nvPr/>
        </p:nvSpPr>
        <p:spPr>
          <a:xfrm>
            <a:off x="4180427" y="6481367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28" name="Google Shape;28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2"/>
          </p:nvPr>
        </p:nvSpPr>
        <p:spPr>
          <a:xfrm>
            <a:off x="4334164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3"/>
          </p:nvPr>
        </p:nvSpPr>
        <p:spPr>
          <a:xfrm>
            <a:off x="7841133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8" name="Google Shape;68;p12"/>
          <p:cNvSpPr>
            <a:spLocks noGrp="1"/>
          </p:cNvSpPr>
          <p:nvPr>
            <p:ph type="pic" idx="4"/>
          </p:nvPr>
        </p:nvSpPr>
        <p:spPr>
          <a:xfrm>
            <a:off x="433327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9" name="Google Shape;69;p12"/>
          <p:cNvSpPr>
            <a:spLocks noGrp="1"/>
          </p:cNvSpPr>
          <p:nvPr>
            <p:ph type="pic" idx="5"/>
          </p:nvPr>
        </p:nvSpPr>
        <p:spPr>
          <a:xfrm>
            <a:off x="81856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0" name="Google Shape;70;p12"/>
          <p:cNvSpPr>
            <a:spLocks noGrp="1"/>
          </p:cNvSpPr>
          <p:nvPr>
            <p:ph type="pic" idx="6"/>
          </p:nvPr>
        </p:nvSpPr>
        <p:spPr>
          <a:xfrm>
            <a:off x="7841157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3" name="Google Shape;73;p13"/>
          <p:cNvSpPr>
            <a:spLocks noGrp="1"/>
          </p:cNvSpPr>
          <p:nvPr>
            <p:ph type="pic" idx="2"/>
          </p:nvPr>
        </p:nvSpPr>
        <p:spPr>
          <a:xfrm>
            <a:off x="5897035" y="1553123"/>
            <a:ext cx="506674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92948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>
            <a:spLocks noGrp="1"/>
          </p:cNvSpPr>
          <p:nvPr>
            <p:ph type="chart" idx="2"/>
          </p:nvPr>
        </p:nvSpPr>
        <p:spPr>
          <a:xfrm>
            <a:off x="5652231" y="1416100"/>
            <a:ext cx="5730442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54521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88825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824150" y="6373366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-2218074" y="2957955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166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>
            <a:spLocks noGrp="1"/>
          </p:cNvSpPr>
          <p:nvPr>
            <p:ph type="body" idx="1"/>
          </p:nvPr>
        </p:nvSpPr>
        <p:spPr>
          <a:xfrm>
            <a:off x="767800" y="2294400"/>
            <a:ext cx="1057644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2"/>
          </p:nvPr>
        </p:nvSpPr>
        <p:spPr>
          <a:xfrm>
            <a:off x="2140242" y="3734400"/>
            <a:ext cx="7836359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>
            <a:spLocks noGrp="1"/>
          </p:cNvSpPr>
          <p:nvPr>
            <p:ph type="pic" idx="2"/>
          </p:nvPr>
        </p:nvSpPr>
        <p:spPr>
          <a:xfrm>
            <a:off x="0" y="1"/>
            <a:ext cx="12188825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F6B09B5-B94C-43B2-8D8F-A7A0D6626B2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4" y="6278355"/>
            <a:ext cx="3193626" cy="4645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5"/>
          <p:cNvSpPr>
            <a:spLocks noGrp="1"/>
          </p:cNvSpPr>
          <p:nvPr>
            <p:ph type="pic" idx="2"/>
          </p:nvPr>
        </p:nvSpPr>
        <p:spPr>
          <a:xfrm>
            <a:off x="815498" y="1433178"/>
            <a:ext cx="10128104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ctrTitle"/>
          </p:nvPr>
        </p:nvSpPr>
        <p:spPr>
          <a:xfrm>
            <a:off x="4109791" y="2630993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4109791" y="4116259"/>
            <a:ext cx="5173786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6160613" y="1430867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32261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783002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2"/>
          </p:nvPr>
        </p:nvSpPr>
        <p:spPr>
          <a:xfrm>
            <a:off x="4320419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1"/>
          </p:nvPr>
        </p:nvSpPr>
        <p:spPr>
          <a:xfrm>
            <a:off x="7840175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2"/>
          </p:nvPr>
        </p:nvSpPr>
        <p:spPr>
          <a:xfrm>
            <a:off x="816821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24411" y="358084"/>
            <a:ext cx="1013309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24410" y="1428277"/>
            <a:ext cx="1013309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824150" y="6375674"/>
            <a:ext cx="3859795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-2218074" y="1484784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16" name="Google Shape;16;p1"/>
          <p:cNvSpPr txBox="1"/>
          <p:nvPr/>
        </p:nvSpPr>
        <p:spPr>
          <a:xfrm>
            <a:off x="-2455120" y="1806682"/>
            <a:ext cx="245512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17" name="Google Shape;17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microbit.org/do-your-bit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0.sv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hyperlink" Target="https://microbit.org/do-your-bit/" TargetMode="External"/><Relationship Id="rId4" Type="http://schemas.openxmlformats.org/officeDocument/2006/relationships/hyperlink" Target="https://creativecommons.org/licenses/by-nc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D409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/>
          <p:nvPr/>
        </p:nvSpPr>
        <p:spPr>
          <a:xfrm>
            <a:off x="577000" y="1651027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>
                <a:solidFill>
                  <a:schemeClr val="lt1"/>
                </a:solidFill>
              </a:rPr>
              <a:t>Ocean health monitor</a:t>
            </a: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</p:txBody>
      </p:sp>
      <p:pic>
        <p:nvPicPr>
          <p:cNvPr id="92" name="Google Shape;92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1612" y="46649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6676" y="538731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2691" y="388268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4057" y="4901075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7361" y="4940119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1466" y="666435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8289" y="2249454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1540736" y="27156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3008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phic 2">
            <a:hlinkClick r:id="rId8"/>
            <a:extLst>
              <a:ext uri="{FF2B5EF4-FFF2-40B4-BE49-F238E27FC236}">
                <a16:creationId xmlns:a16="http://schemas.microsoft.com/office/drawing/2014/main" id="{EBDB8A2D-CADE-AC4E-BE9E-015474FE787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91442" y="1023374"/>
            <a:ext cx="7605939" cy="1822057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A1F74B5-C4A7-4A9F-84C7-4EBC3F95B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Group task: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BFF347-3C6F-4403-A2DD-6000F3FF1CAA}"/>
              </a:ext>
            </a:extLst>
          </p:cNvPr>
          <p:cNvSpPr txBox="1"/>
          <p:nvPr/>
        </p:nvSpPr>
        <p:spPr>
          <a:xfrm>
            <a:off x="613611" y="1443789"/>
            <a:ext cx="61120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Get into pairs/groups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Use the Ocean Health Monitor worksheet to help you design and create your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product must meet the success 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Use the IPO worksheet to design further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Make a prototype to test your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940B0A-B417-42E4-B3BF-DA1208274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5653" y="358342"/>
            <a:ext cx="4376077" cy="570882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AD5E036-DB12-477B-A272-B08EBE63C6DC}"/>
              </a:ext>
            </a:extLst>
          </p:cNvPr>
          <p:cNvSpPr/>
          <p:nvPr/>
        </p:nvSpPr>
        <p:spPr>
          <a:xfrm>
            <a:off x="679622" y="3772675"/>
            <a:ext cx="5708821" cy="184964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Please note:</a:t>
            </a:r>
          </a:p>
          <a:p>
            <a:r>
              <a:rPr lang="en-GB" sz="1600" b="1" dirty="0"/>
              <a:t>The prototype does not need to be tested on water! The scientists are only interested in the sensor data and not whether your prototype can actually float at sea. </a:t>
            </a:r>
          </a:p>
          <a:p>
            <a:endParaRPr lang="en-GB" sz="1600" b="1" dirty="0"/>
          </a:p>
          <a:p>
            <a:r>
              <a:rPr lang="en-GB" sz="1600" b="1" dirty="0"/>
              <a:t>micro:bits are not waterproof!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319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2DAAC4-818E-43D5-A891-47EB37A89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413" y="743353"/>
            <a:ext cx="10133095" cy="558487"/>
          </a:xfrm>
        </p:spPr>
        <p:txBody>
          <a:bodyPr/>
          <a:lstStyle/>
          <a:p>
            <a:r>
              <a:rPr lang="en-GB" dirty="0"/>
              <a:t>Success criteria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5C55AA-E14D-4438-BC4B-A24E948170E0}"/>
              </a:ext>
            </a:extLst>
          </p:cNvPr>
          <p:cNvSpPr txBox="1"/>
          <p:nvPr/>
        </p:nvSpPr>
        <p:spPr>
          <a:xfrm>
            <a:off x="1041400" y="1981200"/>
            <a:ext cx="8737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Design and create a floating sensor node using a micro:bit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beacon must transmit sensor data to a gateway micro:bit every 10 seconds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beacon must also transmit its unique ID number (there will be lots of nodes!)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gateway micro:bit must be able to show the data on its LED screen</a:t>
            </a:r>
          </a:p>
        </p:txBody>
      </p:sp>
    </p:spTree>
    <p:extLst>
      <p:ext uri="{BB962C8B-B14F-4D97-AF65-F5344CB8AC3E}">
        <p14:creationId xmlns:p14="http://schemas.microsoft.com/office/powerpoint/2010/main" val="2829616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Licensing information</a:t>
            </a: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114300" indent="0">
              <a:buNone/>
            </a:pPr>
            <a:r>
              <a:rPr lang="en-GB" sz="1600" dirty="0"/>
              <a:t>Published by the Micro:bit Educational Foundation</a:t>
            </a:r>
            <a:br>
              <a:rPr lang="en-GB" sz="1600" dirty="0"/>
            </a:br>
            <a:r>
              <a:rPr lang="en-GB" sz="1600" b="1" dirty="0">
                <a:hlinkClick r:id="rId3"/>
              </a:rPr>
              <a:t>microbit.org</a:t>
            </a:r>
            <a:r>
              <a:rPr lang="en-GB" sz="1600" b="1" dirty="0"/>
              <a:t> </a:t>
            </a:r>
            <a:r>
              <a:rPr lang="en-GB" sz="1600" dirty="0"/>
              <a:t>under the following Creative Commons licence:</a:t>
            </a:r>
          </a:p>
          <a:p>
            <a:pPr marL="114300" indent="0">
              <a:buNone/>
            </a:pPr>
            <a:r>
              <a:rPr lang="en-GB" sz="1600" dirty="0"/>
              <a:t>Attribution-</a:t>
            </a:r>
            <a:r>
              <a:rPr lang="en-GB" sz="1600" dirty="0" err="1"/>
              <a:t>NonCommercial</a:t>
            </a:r>
            <a:r>
              <a:rPr lang="en-GB" sz="1600" dirty="0"/>
              <a:t>-</a:t>
            </a:r>
            <a:r>
              <a:rPr lang="en-GB" sz="1600" dirty="0" err="1"/>
              <a:t>ShareAlike</a:t>
            </a:r>
            <a:r>
              <a:rPr lang="en-GB" sz="1600" dirty="0"/>
              <a:t> 4.0 International (CC BY-NC-SA 4.0)</a:t>
            </a:r>
          </a:p>
          <a:p>
            <a:pPr marL="114300" indent="0">
              <a:buNone/>
            </a:pPr>
            <a:r>
              <a:rPr lang="en-GB" sz="1600" dirty="0">
                <a:hlinkClick r:id="rId4"/>
              </a:rPr>
              <a:t>https://creativecommons.org/licenses/by-nc-sa/4.0/</a:t>
            </a:r>
            <a:endParaRPr lang="en-GB" sz="1600" dirty="0"/>
          </a:p>
          <a:p>
            <a:pPr marL="114300" indent="0">
              <a:buNone/>
            </a:pPr>
            <a:endParaRPr lang="en-GB" sz="1600" dirty="0"/>
          </a:p>
          <a:p>
            <a:pPr marL="114300" indent="0">
              <a:buNone/>
            </a:pPr>
            <a:endParaRPr lang="en-GB" sz="1600" dirty="0"/>
          </a:p>
          <a:p>
            <a:pPr marL="114300" indent="0">
              <a:buNone/>
            </a:pPr>
            <a:endParaRPr lang="en-GB" sz="1600" dirty="0"/>
          </a:p>
          <a:p>
            <a:pPr marL="114300" indent="0">
              <a:buNone/>
            </a:pPr>
            <a:r>
              <a:rPr lang="en-GB" sz="1600" dirty="0">
                <a:hlinkClick r:id="rId5"/>
              </a:rPr>
              <a:t>https://microbit.org/do-your-bit/</a:t>
            </a:r>
            <a:r>
              <a:rPr lang="en-GB" sz="1600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" name="Picture 2" descr="image">
            <a:extLst>
              <a:ext uri="{FF2B5EF4-FFF2-40B4-BE49-F238E27FC236}">
                <a16:creationId xmlns:a16="http://schemas.microsoft.com/office/drawing/2014/main" id="{44F65578-2EA9-4236-9CB6-E905E54B9CA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518" y="3007907"/>
            <a:ext cx="831215" cy="2927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277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solidFill>
                  <a:schemeClr val="dk1"/>
                </a:solidFill>
              </a:rPr>
              <a:t>Global goals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8A3D5488-205C-46F1-919B-FEA94CD283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4" b="9417"/>
          <a:stretch/>
        </p:blipFill>
        <p:spPr>
          <a:xfrm>
            <a:off x="758953" y="0"/>
            <a:ext cx="10598727" cy="598357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34CC53-84A8-4F8C-AF04-3EE4AC7C5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5290" y="1635146"/>
            <a:ext cx="7578244" cy="358770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2DAAC4-818E-43D5-A891-47EB37A89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413" y="743353"/>
            <a:ext cx="10133095" cy="558487"/>
          </a:xfrm>
        </p:spPr>
        <p:txBody>
          <a:bodyPr/>
          <a:lstStyle/>
          <a:p>
            <a:r>
              <a:rPr lang="en-GB" dirty="0"/>
              <a:t>Setting the scene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5C55AA-E14D-4438-BC4B-A24E948170E0}"/>
              </a:ext>
            </a:extLst>
          </p:cNvPr>
          <p:cNvSpPr txBox="1"/>
          <p:nvPr/>
        </p:nvSpPr>
        <p:spPr>
          <a:xfrm>
            <a:off x="1041400" y="1981200"/>
            <a:ext cx="873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 group of marine scientists have asked you to develop a prototype floating sensor node that they can leave in the ocean and that transmit data to them so they can study climate change in the sea.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105F03C9-3A1C-475F-BAB7-11CEC5E9C8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6112" y="3668687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829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2DAAC4-818E-43D5-A891-47EB37A89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413" y="743353"/>
            <a:ext cx="10133095" cy="558487"/>
          </a:xfrm>
        </p:spPr>
        <p:txBody>
          <a:bodyPr/>
          <a:lstStyle/>
          <a:p>
            <a:r>
              <a:rPr lang="en-GB" dirty="0"/>
              <a:t>Success criteria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5C55AA-E14D-4438-BC4B-A24E948170E0}"/>
              </a:ext>
            </a:extLst>
          </p:cNvPr>
          <p:cNvSpPr txBox="1"/>
          <p:nvPr/>
        </p:nvSpPr>
        <p:spPr>
          <a:xfrm>
            <a:off x="1041400" y="1981200"/>
            <a:ext cx="8737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Design and create a floating sensor node using a micro:bit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beacon must transmit sensor data to a gateway micro:bit every 10 seconds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beacon must also transmit its unique ID number (there will be lots of nodes!)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gateway micro:bit must be able to show the data on its LED screen</a:t>
            </a:r>
          </a:p>
        </p:txBody>
      </p:sp>
    </p:spTree>
    <p:extLst>
      <p:ext uri="{BB962C8B-B14F-4D97-AF65-F5344CB8AC3E}">
        <p14:creationId xmlns:p14="http://schemas.microsoft.com/office/powerpoint/2010/main" val="1219576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ndoor, sitting, black&#10;&#10;Description automatically generated">
            <a:extLst>
              <a:ext uri="{FF2B5EF4-FFF2-40B4-BE49-F238E27FC236}">
                <a16:creationId xmlns:a16="http://schemas.microsoft.com/office/drawing/2014/main" id="{8ADDD97E-CF5E-417C-97FF-0048D0AEC9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3618457" cy="6244282"/>
          </a:xfrm>
          <a:prstGeom prst="rect">
            <a:avLst/>
          </a:prstGeom>
        </p:spPr>
      </p:pic>
      <p:pic>
        <p:nvPicPr>
          <p:cNvPr id="1026" name="Picture 2" descr="Image result for microbit">
            <a:extLst>
              <a:ext uri="{FF2B5EF4-FFF2-40B4-BE49-F238E27FC236}">
                <a16:creationId xmlns:a16="http://schemas.microsoft.com/office/drawing/2014/main" id="{98A7AC3E-0681-4DC5-AEB3-0CA74F692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9775" y="2254080"/>
            <a:ext cx="238125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result for microbit">
            <a:extLst>
              <a:ext uri="{FF2B5EF4-FFF2-40B4-BE49-F238E27FC236}">
                <a16:creationId xmlns:a16="http://schemas.microsoft.com/office/drawing/2014/main" id="{14C60139-B0BA-4862-8F7A-CCC92635C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0174" y="2276799"/>
            <a:ext cx="238125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EE3FE7D-5E12-4F57-B309-AD354C8BF68D}"/>
              </a:ext>
            </a:extLst>
          </p:cNvPr>
          <p:cNvSpPr/>
          <p:nvPr/>
        </p:nvSpPr>
        <p:spPr>
          <a:xfrm>
            <a:off x="1602801" y="1323478"/>
            <a:ext cx="1624263" cy="7339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NODE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C844B0-47D3-403C-9CB4-9FD5D9B2A6A0}"/>
              </a:ext>
            </a:extLst>
          </p:cNvPr>
          <p:cNvSpPr/>
          <p:nvPr/>
        </p:nvSpPr>
        <p:spPr>
          <a:xfrm>
            <a:off x="7018667" y="1323478"/>
            <a:ext cx="1624263" cy="7339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GATEWAY</a:t>
            </a:r>
          </a:p>
          <a:p>
            <a:pPr algn="ctr"/>
            <a:r>
              <a:rPr lang="en-GB" dirty="0"/>
              <a:t>(to the internet)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716A56A-130B-43A1-A17F-D9AB3060CAD5}"/>
              </a:ext>
            </a:extLst>
          </p:cNvPr>
          <p:cNvCxnSpPr>
            <a:cxnSpLocks/>
          </p:cNvCxnSpPr>
          <p:nvPr/>
        </p:nvCxnSpPr>
        <p:spPr>
          <a:xfrm>
            <a:off x="3600788" y="3257874"/>
            <a:ext cx="2894010" cy="0"/>
          </a:xfrm>
          <a:prstGeom prst="line">
            <a:avLst/>
          </a:prstGeom>
          <a:ln w="762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484E5D7-0B7A-4C27-958F-5AECA5F522C8}"/>
              </a:ext>
            </a:extLst>
          </p:cNvPr>
          <p:cNvSpPr txBox="1"/>
          <p:nvPr/>
        </p:nvSpPr>
        <p:spPr>
          <a:xfrm>
            <a:off x="4358767" y="3429005"/>
            <a:ext cx="1323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Radio blocks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DEA561-5765-43F2-9FDD-8B6EC8A5B719}"/>
              </a:ext>
            </a:extLst>
          </p:cNvPr>
          <p:cNvSpPr/>
          <p:nvPr/>
        </p:nvSpPr>
        <p:spPr>
          <a:xfrm>
            <a:off x="1594552" y="4412905"/>
            <a:ext cx="1624263" cy="7339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On floating sea sensor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0E9C0E-17F3-4905-9C8F-5BE75CD54E0F}"/>
              </a:ext>
            </a:extLst>
          </p:cNvPr>
          <p:cNvSpPr/>
          <p:nvPr/>
        </p:nvSpPr>
        <p:spPr>
          <a:xfrm>
            <a:off x="7061258" y="4458343"/>
            <a:ext cx="1624263" cy="7339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With the scientists on a ship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66CEA1-E506-4772-A33E-DA57930208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6401" y="252741"/>
            <a:ext cx="2676525" cy="2438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6AC284-45E1-4162-9F12-71E86FB0F1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5985" y="1869730"/>
            <a:ext cx="307657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001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 descr="A picture containing indoor, sitting, black&#10;&#10;Description automatically generated">
            <a:extLst>
              <a:ext uri="{FF2B5EF4-FFF2-40B4-BE49-F238E27FC236}">
                <a16:creationId xmlns:a16="http://schemas.microsoft.com/office/drawing/2014/main" id="{2BCB04EA-5616-4939-BD67-D5CE7FCB7C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3618457" cy="6244282"/>
          </a:xfrm>
          <a:prstGeom prst="rect">
            <a:avLst/>
          </a:prstGeom>
        </p:spPr>
      </p:pic>
      <p:pic>
        <p:nvPicPr>
          <p:cNvPr id="31" name="Picture 2" descr="Image result for microbit">
            <a:extLst>
              <a:ext uri="{FF2B5EF4-FFF2-40B4-BE49-F238E27FC236}">
                <a16:creationId xmlns:a16="http://schemas.microsoft.com/office/drawing/2014/main" id="{61CDBBB8-B982-47E0-881A-E912773E6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3994" y="2312243"/>
            <a:ext cx="1214205" cy="100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DD56EE7-536D-4B06-BD82-571CE0E96BDE}"/>
              </a:ext>
            </a:extLst>
          </p:cNvPr>
          <p:cNvCxnSpPr>
            <a:cxnSpLocks/>
          </p:cNvCxnSpPr>
          <p:nvPr/>
        </p:nvCxnSpPr>
        <p:spPr>
          <a:xfrm flipV="1">
            <a:off x="3277215" y="1848923"/>
            <a:ext cx="2188852" cy="789785"/>
          </a:xfrm>
          <a:prstGeom prst="line">
            <a:avLst/>
          </a:prstGeom>
          <a:ln w="762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FA38AB-A5CA-4579-BBD8-BDC36D0834AF}"/>
              </a:ext>
            </a:extLst>
          </p:cNvPr>
          <p:cNvCxnSpPr/>
          <p:nvPr/>
        </p:nvCxnSpPr>
        <p:spPr>
          <a:xfrm>
            <a:off x="7253768" y="1226716"/>
            <a:ext cx="2275243" cy="0"/>
          </a:xfrm>
          <a:prstGeom prst="line">
            <a:avLst/>
          </a:prstGeom>
          <a:ln w="762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47BA29BA-A4E5-4FC2-816E-4C59B50B241C}"/>
              </a:ext>
            </a:extLst>
          </p:cNvPr>
          <p:cNvSpPr/>
          <p:nvPr/>
        </p:nvSpPr>
        <p:spPr>
          <a:xfrm>
            <a:off x="1957732" y="3429000"/>
            <a:ext cx="1190467" cy="4824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NODE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D4CDB15-9FC1-46B2-B9CB-47774979DD83}"/>
              </a:ext>
            </a:extLst>
          </p:cNvPr>
          <p:cNvSpPr/>
          <p:nvPr/>
        </p:nvSpPr>
        <p:spPr>
          <a:xfrm>
            <a:off x="5400431" y="2251496"/>
            <a:ext cx="1624263" cy="7339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GATEWAY</a:t>
            </a:r>
          </a:p>
          <a:p>
            <a:pPr algn="ctr"/>
            <a:r>
              <a:rPr lang="en-GB" dirty="0"/>
              <a:t>(to the internet)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7B748C3-3BA6-4375-ACD5-A283504B88D7}"/>
              </a:ext>
            </a:extLst>
          </p:cNvPr>
          <p:cNvSpPr/>
          <p:nvPr/>
        </p:nvSpPr>
        <p:spPr>
          <a:xfrm>
            <a:off x="9953206" y="2225839"/>
            <a:ext cx="1624263" cy="7339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Scientists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B466E0D-0C38-48CB-830C-D74F91BD2C85}"/>
              </a:ext>
            </a:extLst>
          </p:cNvPr>
          <p:cNvSpPr txBox="1"/>
          <p:nvPr/>
        </p:nvSpPr>
        <p:spPr>
          <a:xfrm>
            <a:off x="3514963" y="835224"/>
            <a:ext cx="14937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3/4/5G </a:t>
            </a:r>
          </a:p>
          <a:p>
            <a:r>
              <a:rPr lang="en-GB" b="1" dirty="0" err="1"/>
              <a:t>WiFi</a:t>
            </a:r>
            <a:endParaRPr lang="en-GB" b="1" dirty="0"/>
          </a:p>
          <a:p>
            <a:r>
              <a:rPr lang="en-GB" b="1" dirty="0" err="1"/>
              <a:t>LoRa</a:t>
            </a:r>
            <a:endParaRPr lang="en-GB" b="1" dirty="0"/>
          </a:p>
          <a:p>
            <a:r>
              <a:rPr lang="en-GB" b="1" dirty="0" err="1"/>
              <a:t>Sigfox</a:t>
            </a:r>
            <a:endParaRPr lang="en-GB" b="1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3B7948B-73D0-4F2E-B624-F24AF4B0E51C}"/>
              </a:ext>
            </a:extLst>
          </p:cNvPr>
          <p:cNvSpPr/>
          <p:nvPr/>
        </p:nvSpPr>
        <p:spPr>
          <a:xfrm>
            <a:off x="372979" y="34757"/>
            <a:ext cx="6880789" cy="582328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B596431-C78B-4223-9061-8C8F5BE1DC94}"/>
              </a:ext>
            </a:extLst>
          </p:cNvPr>
          <p:cNvSpPr txBox="1"/>
          <p:nvPr/>
        </p:nvSpPr>
        <p:spPr>
          <a:xfrm>
            <a:off x="3686963" y="2592802"/>
            <a:ext cx="1493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Long range</a:t>
            </a:r>
          </a:p>
          <a:p>
            <a:r>
              <a:rPr lang="en-GB" b="1" dirty="0"/>
              <a:t>(up to 20km)</a:t>
            </a:r>
          </a:p>
        </p:txBody>
      </p:sp>
      <p:pic>
        <p:nvPicPr>
          <p:cNvPr id="1026" name="Picture 2" descr="Image result for PC">
            <a:extLst>
              <a:ext uri="{FF2B5EF4-FFF2-40B4-BE49-F238E27FC236}">
                <a16:creationId xmlns:a16="http://schemas.microsoft.com/office/drawing/2014/main" id="{D2B2FDB1-25C5-454F-AB5F-6872D5DB6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6979" y="482417"/>
            <a:ext cx="2347244" cy="156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router">
            <a:extLst>
              <a:ext uri="{FF2B5EF4-FFF2-40B4-BE49-F238E27FC236}">
                <a16:creationId xmlns:a16="http://schemas.microsoft.com/office/drawing/2014/main" id="{ED44223A-01EF-424C-9CAA-BDEE7BC16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7374" y="181529"/>
            <a:ext cx="4039034" cy="219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AEF1DE27-8D8E-4F10-B676-FCA98A81AD27}"/>
              </a:ext>
            </a:extLst>
          </p:cNvPr>
          <p:cNvSpPr txBox="1"/>
          <p:nvPr/>
        </p:nvSpPr>
        <p:spPr>
          <a:xfrm>
            <a:off x="7784430" y="3312748"/>
            <a:ext cx="389906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IRL: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Node transmits to gateway over a long range using 3G (mobile network) or </a:t>
            </a:r>
            <a:r>
              <a:rPr lang="en-GB" sz="1800" dirty="0" err="1"/>
              <a:t>LoRa</a:t>
            </a:r>
            <a:r>
              <a:rPr lang="en-GB" sz="1800" dirty="0"/>
              <a:t>/</a:t>
            </a:r>
            <a:r>
              <a:rPr lang="en-GB" sz="1800" dirty="0" err="1"/>
              <a:t>SigFox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Gateway receives data and then transmits it to the internet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scientists receive the data on a PC or mobile device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0FD9DFC-0748-4CC1-81CC-A9B6AAA9EF46}"/>
              </a:ext>
            </a:extLst>
          </p:cNvPr>
          <p:cNvGrpSpPr/>
          <p:nvPr/>
        </p:nvGrpSpPr>
        <p:grpSpPr>
          <a:xfrm>
            <a:off x="7741955" y="861518"/>
            <a:ext cx="1298867" cy="1114295"/>
            <a:chOff x="7765339" y="1812748"/>
            <a:chExt cx="1470109" cy="1261203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FD5CC32-7B94-4536-934E-92993363A8F3}"/>
                </a:ext>
              </a:extLst>
            </p:cNvPr>
            <p:cNvSpPr/>
            <p:nvPr/>
          </p:nvSpPr>
          <p:spPr>
            <a:xfrm>
              <a:off x="7765339" y="2225839"/>
              <a:ext cx="661507" cy="6615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7D7B685-79D8-4F70-BE7C-8CA697F443FB}"/>
                </a:ext>
              </a:extLst>
            </p:cNvPr>
            <p:cNvSpPr/>
            <p:nvPr/>
          </p:nvSpPr>
          <p:spPr>
            <a:xfrm>
              <a:off x="8034764" y="1812748"/>
              <a:ext cx="661507" cy="6615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F32A3AB5-3DD6-448F-AD80-A6CED25B63F2}"/>
                </a:ext>
              </a:extLst>
            </p:cNvPr>
            <p:cNvSpPr/>
            <p:nvPr/>
          </p:nvSpPr>
          <p:spPr>
            <a:xfrm>
              <a:off x="8138976" y="2412444"/>
              <a:ext cx="661507" cy="6615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7DC07DB-3F66-4320-83E1-78F81C26A94D}"/>
                </a:ext>
              </a:extLst>
            </p:cNvPr>
            <p:cNvSpPr/>
            <p:nvPr/>
          </p:nvSpPr>
          <p:spPr>
            <a:xfrm>
              <a:off x="8458223" y="1915581"/>
              <a:ext cx="661507" cy="6615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1EB81FE-8695-436F-B4DA-68CB87ACE614}"/>
                </a:ext>
              </a:extLst>
            </p:cNvPr>
            <p:cNvSpPr/>
            <p:nvPr/>
          </p:nvSpPr>
          <p:spPr>
            <a:xfrm>
              <a:off x="8573941" y="2285997"/>
              <a:ext cx="661507" cy="6615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F2EB091-1619-4105-BB4F-65A873534D0F}"/>
              </a:ext>
            </a:extLst>
          </p:cNvPr>
          <p:cNvSpPr txBox="1"/>
          <p:nvPr/>
        </p:nvSpPr>
        <p:spPr>
          <a:xfrm>
            <a:off x="4880577" y="5473638"/>
            <a:ext cx="2819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What you are prototyping</a:t>
            </a:r>
          </a:p>
        </p:txBody>
      </p:sp>
    </p:spTree>
    <p:extLst>
      <p:ext uri="{BB962C8B-B14F-4D97-AF65-F5344CB8AC3E}">
        <p14:creationId xmlns:p14="http://schemas.microsoft.com/office/powerpoint/2010/main" val="3861899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FF9C8A-2E42-47EC-8350-3AF787CD2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 process output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06AEC9E-6014-4F02-8FA7-C145AA7352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444662"/>
              </p:ext>
            </p:extLst>
          </p:nvPr>
        </p:nvGraphicFramePr>
        <p:xfrm>
          <a:off x="369505" y="1056371"/>
          <a:ext cx="11449813" cy="26053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5897">
                  <a:extLst>
                    <a:ext uri="{9D8B030D-6E8A-4147-A177-3AD203B41FA5}">
                      <a16:colId xmlns:a16="http://schemas.microsoft.com/office/drawing/2014/main" val="442560055"/>
                    </a:ext>
                  </a:extLst>
                </a:gridCol>
                <a:gridCol w="3816958">
                  <a:extLst>
                    <a:ext uri="{9D8B030D-6E8A-4147-A177-3AD203B41FA5}">
                      <a16:colId xmlns:a16="http://schemas.microsoft.com/office/drawing/2014/main" val="596145026"/>
                    </a:ext>
                  </a:extLst>
                </a:gridCol>
                <a:gridCol w="3816958">
                  <a:extLst>
                    <a:ext uri="{9D8B030D-6E8A-4147-A177-3AD203B41FA5}">
                      <a16:colId xmlns:a16="http://schemas.microsoft.com/office/drawing/2014/main" val="65665425"/>
                    </a:ext>
                  </a:extLst>
                </a:gridCol>
              </a:tblGrid>
              <a:tr h="2593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Input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Process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Output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extLst>
                  <a:ext uri="{0D108BD9-81ED-4DB2-BD59-A6C34878D82A}">
                    <a16:rowId xmlns:a16="http://schemas.microsoft.com/office/drawing/2014/main" val="3906054611"/>
                  </a:ext>
                </a:extLst>
              </a:tr>
              <a:tr h="822731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Water temperature</a:t>
                      </a:r>
                    </a:p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Air temperature</a:t>
                      </a:r>
                    </a:p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Air pressure</a:t>
                      </a:r>
                    </a:p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Humidity</a:t>
                      </a:r>
                    </a:p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Air quality</a:t>
                      </a:r>
                    </a:p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Light intensity</a:t>
                      </a:r>
                    </a:p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Accelerometer (waves)</a:t>
                      </a:r>
                    </a:p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Compass</a:t>
                      </a:r>
                    </a:p>
                  </a:txBody>
                  <a:tcPr marL="114604" marR="114604" marT="0" marB="0">
                    <a:solidFill>
                      <a:srgbClr val="CCDB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Format data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Unique ID number </a:t>
                      </a: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Transit data via radio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Transmit unique ID number</a:t>
                      </a:r>
                    </a:p>
                  </a:txBody>
                  <a:tcPr marL="114604" marR="114604" marT="0" marB="0"/>
                </a:tc>
                <a:extLst>
                  <a:ext uri="{0D108BD9-81ED-4DB2-BD59-A6C34878D82A}">
                    <a16:rowId xmlns:a16="http://schemas.microsoft.com/office/drawing/2014/main" val="285897078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556CB7B-CFE4-48DB-975A-105C10B32D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669250"/>
              </p:ext>
            </p:extLst>
          </p:nvPr>
        </p:nvGraphicFramePr>
        <p:xfrm>
          <a:off x="361266" y="5042119"/>
          <a:ext cx="11449813" cy="1053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5897">
                  <a:extLst>
                    <a:ext uri="{9D8B030D-6E8A-4147-A177-3AD203B41FA5}">
                      <a16:colId xmlns:a16="http://schemas.microsoft.com/office/drawing/2014/main" val="442560055"/>
                    </a:ext>
                  </a:extLst>
                </a:gridCol>
                <a:gridCol w="3816958">
                  <a:extLst>
                    <a:ext uri="{9D8B030D-6E8A-4147-A177-3AD203B41FA5}">
                      <a16:colId xmlns:a16="http://schemas.microsoft.com/office/drawing/2014/main" val="596145026"/>
                    </a:ext>
                  </a:extLst>
                </a:gridCol>
                <a:gridCol w="3816958">
                  <a:extLst>
                    <a:ext uri="{9D8B030D-6E8A-4147-A177-3AD203B41FA5}">
                      <a16:colId xmlns:a16="http://schemas.microsoft.com/office/drawing/2014/main" val="65665425"/>
                    </a:ext>
                  </a:extLst>
                </a:gridCol>
              </a:tblGrid>
              <a:tr h="2353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Input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Process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Output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extLst>
                  <a:ext uri="{0D108BD9-81ED-4DB2-BD59-A6C34878D82A}">
                    <a16:rowId xmlns:a16="http://schemas.microsoft.com/office/drawing/2014/main" val="3906054611"/>
                  </a:ext>
                </a:extLst>
              </a:tr>
              <a:tr h="774590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Data via radio</a:t>
                      </a:r>
                    </a:p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Unique ID number via radio</a:t>
                      </a:r>
                    </a:p>
                  </a:txBody>
                  <a:tcPr marL="114604" marR="114604" marT="0" marB="0">
                    <a:solidFill>
                      <a:srgbClr val="CCDB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Format the data</a:t>
                      </a: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Display the data on the LEDs</a:t>
                      </a:r>
                    </a:p>
                  </a:txBody>
                  <a:tcPr marL="114604" marR="114604" marT="0" marB="0"/>
                </a:tc>
                <a:extLst>
                  <a:ext uri="{0D108BD9-81ED-4DB2-BD59-A6C34878D82A}">
                    <a16:rowId xmlns:a16="http://schemas.microsoft.com/office/drawing/2014/main" val="2858970780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A3842A68-BDBA-4693-A2E8-82D10DFAAFD0}"/>
              </a:ext>
            </a:extLst>
          </p:cNvPr>
          <p:cNvGrpSpPr/>
          <p:nvPr/>
        </p:nvGrpSpPr>
        <p:grpSpPr>
          <a:xfrm>
            <a:off x="2201779" y="3831119"/>
            <a:ext cx="7796463" cy="1058779"/>
            <a:chOff x="2201779" y="3549320"/>
            <a:chExt cx="7796463" cy="105877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9BC7B3F-B811-4293-889C-A76DE5FC1EA1}"/>
                </a:ext>
              </a:extLst>
            </p:cNvPr>
            <p:cNvCxnSpPr/>
            <p:nvPr/>
          </p:nvCxnSpPr>
          <p:spPr>
            <a:xfrm>
              <a:off x="9974177" y="3549320"/>
              <a:ext cx="0" cy="481263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6DCE967-B0FD-45F7-99D1-6BB3B0400491}"/>
                </a:ext>
              </a:extLst>
            </p:cNvPr>
            <p:cNvCxnSpPr/>
            <p:nvPr/>
          </p:nvCxnSpPr>
          <p:spPr>
            <a:xfrm flipH="1">
              <a:off x="2201779" y="4030583"/>
              <a:ext cx="7796463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FBC7FFE-E7FA-4CE9-9D77-14A1B0388D94}"/>
                </a:ext>
              </a:extLst>
            </p:cNvPr>
            <p:cNvCxnSpPr/>
            <p:nvPr/>
          </p:nvCxnSpPr>
          <p:spPr>
            <a:xfrm>
              <a:off x="2225843" y="4030583"/>
              <a:ext cx="0" cy="57751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5386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3C43E5-8377-4E58-AC2F-229B4D840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ideas using peripherals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3DE5A0-F46C-40C9-B9E1-6D83F7CFCD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825586" y="1448890"/>
            <a:ext cx="3848101" cy="14031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6A4341-90DA-46A7-B217-86FBBA7CA4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3029" y="1173761"/>
            <a:ext cx="2275277" cy="2235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68BEDC-1A40-40FB-9358-9A84959286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40093" y="4060366"/>
            <a:ext cx="2781106" cy="22752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8F1EAB-C8B4-47C3-997C-D269C06D04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15013" y="4359777"/>
            <a:ext cx="1253901" cy="14351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241E89C-148F-4B1D-A013-72A61A3AAB48}"/>
              </a:ext>
            </a:extLst>
          </p:cNvPr>
          <p:cNvSpPr txBox="1"/>
          <p:nvPr/>
        </p:nvSpPr>
        <p:spPr>
          <a:xfrm>
            <a:off x="2718107" y="1290664"/>
            <a:ext cx="23749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Enviro bit</a:t>
            </a:r>
          </a:p>
          <a:p>
            <a:r>
              <a:rPr lang="en-GB" dirty="0"/>
              <a:t>Additional sensors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Air and weather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Colour and 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Sound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84BAA2-BD7B-4506-A01D-35A682EEB720}"/>
              </a:ext>
            </a:extLst>
          </p:cNvPr>
          <p:cNvSpPr txBox="1"/>
          <p:nvPr/>
        </p:nvSpPr>
        <p:spPr>
          <a:xfrm>
            <a:off x="2259514" y="4828672"/>
            <a:ext cx="22752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Air quality sensor</a:t>
            </a:r>
          </a:p>
          <a:p>
            <a:r>
              <a:rPr lang="en-GB" dirty="0"/>
              <a:t>Combined pressure and</a:t>
            </a:r>
          </a:p>
          <a:p>
            <a:r>
              <a:rPr lang="en-GB" dirty="0"/>
              <a:t>Humidity</a:t>
            </a:r>
          </a:p>
          <a:p>
            <a:r>
              <a:rPr lang="en-GB" dirty="0"/>
              <a:t>Needs extra cables and soldering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CC2F1A-CFDA-4065-BDCA-D7CC92B16517}"/>
              </a:ext>
            </a:extLst>
          </p:cNvPr>
          <p:cNvSpPr txBox="1"/>
          <p:nvPr/>
        </p:nvSpPr>
        <p:spPr>
          <a:xfrm>
            <a:off x="7554411" y="4613228"/>
            <a:ext cx="2374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Scroll bit (for Gateway)</a:t>
            </a:r>
          </a:p>
          <a:p>
            <a:r>
              <a:rPr lang="en-GB" dirty="0"/>
              <a:t>LED matrix</a:t>
            </a:r>
          </a:p>
          <a:p>
            <a:r>
              <a:rPr lang="en-GB" dirty="0"/>
              <a:t>More LEDs to display data</a:t>
            </a:r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5F7C66-3D3F-4002-B793-1413399E4628}"/>
              </a:ext>
            </a:extLst>
          </p:cNvPr>
          <p:cNvSpPr txBox="1"/>
          <p:nvPr/>
        </p:nvSpPr>
        <p:spPr>
          <a:xfrm>
            <a:off x="7721971" y="1685523"/>
            <a:ext cx="22752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Moisture sensor</a:t>
            </a:r>
          </a:p>
          <a:p>
            <a:r>
              <a:rPr lang="en-GB" dirty="0"/>
              <a:t>Could be used to measure rainfall or to alert the scientists if the node sinks</a:t>
            </a:r>
          </a:p>
          <a:p>
            <a:r>
              <a:rPr lang="en-GB" dirty="0"/>
              <a:t>Needs crocodile clips</a:t>
            </a:r>
          </a:p>
        </p:txBody>
      </p:sp>
      <p:pic>
        <p:nvPicPr>
          <p:cNvPr id="14" name="Picture 13" descr="A close up of a device&#10;&#10;Description automatically generated">
            <a:extLst>
              <a:ext uri="{FF2B5EF4-FFF2-40B4-BE49-F238E27FC236}">
                <a16:creationId xmlns:a16="http://schemas.microsoft.com/office/drawing/2014/main" id="{0059287E-401C-438B-A085-73CDFE0076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45998">
            <a:off x="4855695" y="1047740"/>
            <a:ext cx="1432129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886530"/>
      </p:ext>
    </p:extLst>
  </p:cSld>
  <p:clrMapOvr>
    <a:masterClrMapping/>
  </p:clrMapOvr>
</p:sld>
</file>

<file path=ppt/theme/theme1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2720</TotalTime>
  <Words>469</Words>
  <Application>Microsoft Macintosh PowerPoint</Application>
  <PresentationFormat>Custom</PresentationFormat>
  <Paragraphs>102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Cabin</vt:lpstr>
      <vt:lpstr>Calibri</vt:lpstr>
      <vt:lpstr>Noto Sans Symbols</vt:lpstr>
      <vt:lpstr>Questrial</vt:lpstr>
      <vt:lpstr>ARM PPT template 2016_Confidential</vt:lpstr>
      <vt:lpstr>PowerPoint Presentation</vt:lpstr>
      <vt:lpstr>PowerPoint Presentation</vt:lpstr>
      <vt:lpstr>PowerPoint Presentation</vt:lpstr>
      <vt:lpstr>Setting the scene  </vt:lpstr>
      <vt:lpstr>Success criteria  </vt:lpstr>
      <vt:lpstr>PowerPoint Presentation</vt:lpstr>
      <vt:lpstr>PowerPoint Presentation</vt:lpstr>
      <vt:lpstr>Input process output</vt:lpstr>
      <vt:lpstr>Other ideas using peripherals</vt:lpstr>
      <vt:lpstr>Group task:</vt:lpstr>
      <vt:lpstr>Success criteria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34</cp:revision>
  <dcterms:modified xsi:type="dcterms:W3CDTF">2019-06-10T15:49:01Z</dcterms:modified>
</cp:coreProperties>
</file>