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76" r:id="rId1"/>
    <p:sldMasterId id="2147483677" r:id="rId2"/>
  </p:sldMasterIdLst>
  <p:notesMasterIdLst>
    <p:notesMasterId r:id="rId25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 snapToObjects="1">
      <p:cViewPr varScale="1">
        <p:scale>
          <a:sx n="117" d="100"/>
          <a:sy n="117" d="100"/>
        </p:scale>
        <p:origin x="26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171" name="Google Shape;17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4ee226b179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7" name="Google Shape;247;g4ee226b179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48" name="Google Shape;248;g4ee226b179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g4b1c38d8bd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1" name="Google Shape;261;g4b1c38d8bd_0_3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2" name="Google Shape;262;g4b1c38d8bd_0_3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g4b1c38d8bd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7" name="Google Shape;267;g4b1c38d8bd_0_3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68" name="Google Shape;268;g4b1c38d8bd_0_3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g4f940b114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g4f940b114b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4" name="Google Shape;274;g4f940b114b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g4f940b114b_2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9" name="Google Shape;279;g4f940b114b_2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0" name="Google Shape;280;g4f940b114b_2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4f940b114b_2_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4f940b114b_2_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7" name="Google Shape;287;g4f940b114b_2_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g4b1c38d8bd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3" name="Google Shape;293;g4b1c38d8bd_0_4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94" name="Google Shape;294;g4b1c38d8bd_0_4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4b1c38d8bd_0_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0" name="Google Shape;300;g4b1c38d8bd_0_4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 u="sng" dirty="0">
                <a:solidFill>
                  <a:schemeClr val="hlink"/>
                </a:solidFill>
                <a:hlinkClick r:id="rId3"/>
              </a:rPr>
              <a:t>https://makecode.microbit.org/</a:t>
            </a:r>
            <a:r>
              <a:rPr lang="en-US" dirty="0"/>
              <a:t> </a:t>
            </a: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1" name="Google Shape;301;g4b1c38d8bd_0_4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g4f682900d6_2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4412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6" name="Google Shape;306;g4f682900d6_2_78:notes"/>
          <p:cNvSpPr txBox="1">
            <a:spLocks noGrp="1"/>
          </p:cNvSpPr>
          <p:nvPr>
            <p:ph type="body" idx="1"/>
          </p:nvPr>
        </p:nvSpPr>
        <p:spPr>
          <a:xfrm>
            <a:off x="685802" y="4343401"/>
            <a:ext cx="5486400" cy="4114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07" name="Google Shape;307;g4f682900d6_2_78:notes"/>
          <p:cNvSpPr txBox="1">
            <a:spLocks noGrp="1"/>
          </p:cNvSpPr>
          <p:nvPr>
            <p:ph type="sldNum" idx="12"/>
          </p:nvPr>
        </p:nvSpPr>
        <p:spPr>
          <a:xfrm>
            <a:off x="3884620" y="8685214"/>
            <a:ext cx="2971705" cy="4572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4b1c38d8bd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2" name="Google Shape;312;g4b1c38d8bd_0_5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Output can be via the emulator or on a micro:bit</a:t>
            </a: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13" name="Google Shape;313;g4b1c38d8bd_0_5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49a64b5986_0_4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5" name="Google Shape;185;g49a64b5986_0_49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6" name="Google Shape;186;g49a64b5986_0_49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g4b1c38d8bd_0_5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g4b1c38d8bd_0_5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0" name="Google Shape;320;g4b1c38d8bd_0_5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g4f940b114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g4f940b114b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26" name="Google Shape;326;g4f940b114b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21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670286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4b93448afc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1" name="Google Shape;191;g4b93448afc_0_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2" name="Google Shape;192;g4b93448afc_0_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4b1c38d8bd_0_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7" name="Google Shape;197;g4b1c38d8bd_0_8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4b1c38d8bd_0_8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4b1c38d8bd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4" name="Google Shape;204;g4b1c38d8bd_0_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4b1c38d8bd_0_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4b1c38d8bd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0" name="Google Shape;210;g4b1c38d8bd_0_1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1" name="Google Shape;211;g4b1c38d8bd_0_1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g4b1c38d8bd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g4b1c38d8bd_0_1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A, D and F are the most appropriate images as they are symmetrical and non-threatening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C and E both depict an unpleasant face</a:t>
            </a:r>
            <a:endParaRPr/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B can be associated with failure and negativity</a:t>
            </a:r>
            <a:endParaRPr/>
          </a:p>
        </p:txBody>
      </p:sp>
      <p:sp>
        <p:nvSpPr>
          <p:cNvPr id="217" name="Google Shape;217;g4b1c38d8bd_0_1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g4b1c38d8bd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4" name="Google Shape;234;g4b1c38d8bd_0_20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5" name="Google Shape;235;g4b1c38d8bd_0_20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4b1c38d8bd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1" name="Google Shape;241;g4b1c38d8bd_0_25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2" name="Google Shape;242;g4b1c38d8bd_0_25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9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>
  <p:cSld name="Title Slide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6"/>
          <p:cNvSpPr txBox="1">
            <a:spLocks noGrp="1"/>
          </p:cNvSpPr>
          <p:nvPr>
            <p:ph type="ctrTitle"/>
          </p:nvPr>
        </p:nvSpPr>
        <p:spPr>
          <a:xfrm>
            <a:off x="4187081" y="2545874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body" idx="1"/>
          </p:nvPr>
        </p:nvSpPr>
        <p:spPr>
          <a:xfrm>
            <a:off x="4181516" y="4124401"/>
            <a:ext cx="5175134" cy="4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3" name="Google Shape;103;p16"/>
          <p:cNvSpPr txBox="1">
            <a:spLocks noGrp="1"/>
          </p:cNvSpPr>
          <p:nvPr>
            <p:ph type="body" idx="2"/>
          </p:nvPr>
        </p:nvSpPr>
        <p:spPr>
          <a:xfrm>
            <a:off x="4180605" y="5546822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4" name="Google Shape;104;p16"/>
          <p:cNvSpPr txBox="1">
            <a:spLocks noGrp="1"/>
          </p:cNvSpPr>
          <p:nvPr>
            <p:ph type="body" idx="3"/>
          </p:nvPr>
        </p:nvSpPr>
        <p:spPr>
          <a:xfrm>
            <a:off x="4187081" y="4562466"/>
            <a:ext cx="5169023" cy="4283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4"/>
          </p:nvPr>
        </p:nvSpPr>
        <p:spPr>
          <a:xfrm>
            <a:off x="4180605" y="5857046"/>
            <a:ext cx="5175134" cy="3035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None/>
              <a:defRPr sz="20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06" name="Google Shape;106;p16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44pt Title Case</a:t>
            </a:r>
            <a:endParaRPr/>
          </a:p>
        </p:txBody>
      </p:sp>
      <p:sp>
        <p:nvSpPr>
          <p:cNvPr id="107" name="Google Shape;107;p16"/>
          <p:cNvSpPr txBox="1"/>
          <p:nvPr/>
        </p:nvSpPr>
        <p:spPr>
          <a:xfrm>
            <a:off x="-2421887" y="3652250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Affiliations 24pt sentence case</a:t>
            </a:r>
            <a:endParaRPr/>
          </a:p>
        </p:txBody>
      </p:sp>
      <p:sp>
        <p:nvSpPr>
          <p:cNvPr id="108" name="Google Shape;108;p16"/>
          <p:cNvSpPr txBox="1"/>
          <p:nvPr/>
        </p:nvSpPr>
        <p:spPr>
          <a:xfrm>
            <a:off x="-2421887" y="5546822"/>
            <a:ext cx="2421887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20pt sentence case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4181516" y="6481367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pic>
        <p:nvPicPr>
          <p:cNvPr id="110" name="Google Shape;110;p1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FACB47"/>
        </a:solidFill>
        <a:effectLst/>
      </p:bgPr>
    </p:bg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00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3" name="Google Shape;113;p17"/>
          <p:cNvSpPr txBox="1">
            <a:spLocks noGrp="1"/>
          </p:cNvSpPr>
          <p:nvPr>
            <p:ph type="body" idx="2"/>
          </p:nvPr>
        </p:nvSpPr>
        <p:spPr>
          <a:xfrm>
            <a:off x="2140799" y="3734400"/>
            <a:ext cx="7838400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8"/>
          <p:cNvSpPr>
            <a:spLocks noGrp="1"/>
          </p:cNvSpPr>
          <p:nvPr>
            <p:ph type="pic" idx="2"/>
          </p:nvPr>
        </p:nvSpPr>
        <p:spPr>
          <a:xfrm>
            <a:off x="0" y="1"/>
            <a:ext cx="12192000" cy="6866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slide with title ">
  <p:cSld name="Image slide with title "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0" name="Google Shape;120;p19"/>
          <p:cNvSpPr>
            <a:spLocks noGrp="1"/>
          </p:cNvSpPr>
          <p:nvPr>
            <p:ph type="pic" idx="2"/>
          </p:nvPr>
        </p:nvSpPr>
        <p:spPr>
          <a:xfrm>
            <a:off x="815710" y="1433178"/>
            <a:ext cx="10130742" cy="4564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 Column Slide">
  <p:cSld name="1 Column Slide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3" name="Google Shape;123;p20"/>
          <p:cNvSpPr txBox="1">
            <a:spLocks noGrp="1"/>
          </p:cNvSpPr>
          <p:nvPr>
            <p:ph type="body" idx="1"/>
          </p:nvPr>
        </p:nvSpPr>
        <p:spPr>
          <a:xfrm>
            <a:off x="817796" y="1435101"/>
            <a:ext cx="10131703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Guest header ">
  <p:cSld name="1_Guest header 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1"/>
          <p:cNvSpPr txBox="1">
            <a:spLocks noGrp="1"/>
          </p:cNvSpPr>
          <p:nvPr>
            <p:ph type="ctrTitle"/>
          </p:nvPr>
        </p:nvSpPr>
        <p:spPr>
          <a:xfrm>
            <a:off x="4110862" y="2630993"/>
            <a:ext cx="6998587" cy="116841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302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  <a:defRPr sz="4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26" name="Google Shape;126;p21"/>
          <p:cNvSpPr txBox="1">
            <a:spLocks noGrp="1"/>
          </p:cNvSpPr>
          <p:nvPr>
            <p:ph type="body" idx="1"/>
          </p:nvPr>
        </p:nvSpPr>
        <p:spPr>
          <a:xfrm>
            <a:off x="4110862" y="4116259"/>
            <a:ext cx="5175134" cy="2274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1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228600" algn="l" rtl="0">
              <a:lnSpc>
                <a:spcPct val="98740"/>
              </a:lnSpc>
              <a:spcBef>
                <a:spcPts val="1066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9874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None/>
              <a:defRPr sz="2700" b="0" i="0" u="none" strike="noStrike" cap="none">
                <a:solidFill>
                  <a:schemeClr val="lt1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228600" algn="l" rtl="0">
              <a:lnSpc>
                <a:spcPct val="9874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52"/>
              <a:buFont typeface="Cabin"/>
              <a:buNone/>
              <a:defRPr sz="27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pic>
        <p:nvPicPr>
          <p:cNvPr id="127" name="Google Shape;127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23396" y="711200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/>
          </a:p>
        </p:txBody>
      </p:sp>
      <p:pic>
        <p:nvPicPr>
          <p:cNvPr id="21" name="Google Shape;21;p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55896" y="6278356"/>
            <a:ext cx="912248" cy="4605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slide ">
  <p:cSld name="2 column slide "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2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30" name="Google Shape;130;p22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1" name="Google Shape;131;p22"/>
          <p:cNvSpPr txBox="1">
            <a:spLocks noGrp="1"/>
          </p:cNvSpPr>
          <p:nvPr>
            <p:ph type="body" idx="2"/>
          </p:nvPr>
        </p:nvSpPr>
        <p:spPr>
          <a:xfrm>
            <a:off x="6162218" y="1430867"/>
            <a:ext cx="480000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">
  <p:cSld name="3 column slide "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23"/>
          <p:cNvSpPr txBox="1">
            <a:spLocks noGrp="1"/>
          </p:cNvSpPr>
          <p:nvPr>
            <p:ph type="body" idx="1"/>
          </p:nvPr>
        </p:nvSpPr>
        <p:spPr>
          <a:xfrm>
            <a:off x="81754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4" name="Google Shape;134;p23"/>
          <p:cNvSpPr txBox="1">
            <a:spLocks noGrp="1"/>
          </p:cNvSpPr>
          <p:nvPr>
            <p:ph type="body" idx="2"/>
          </p:nvPr>
        </p:nvSpPr>
        <p:spPr>
          <a:xfrm>
            <a:off x="432373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5" name="Google Shape;135;p23"/>
          <p:cNvSpPr txBox="1">
            <a:spLocks noGrp="1"/>
          </p:cNvSpPr>
          <p:nvPr>
            <p:ph type="body" idx="3"/>
          </p:nvPr>
        </p:nvSpPr>
        <p:spPr>
          <a:xfrm>
            <a:off x="7832061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col_narrow_wide">
  <p:cSld name="2_col_narrow_wide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4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39" name="Google Shape;139;p24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0" name="Google Shape;140;p24"/>
          <p:cNvSpPr txBox="1">
            <a:spLocks noGrp="1"/>
          </p:cNvSpPr>
          <p:nvPr>
            <p:ph type="body" idx="2"/>
          </p:nvPr>
        </p:nvSpPr>
        <p:spPr>
          <a:xfrm>
            <a:off x="4321545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3 column slide ">
  <p:cSld name="1_3 column slide "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5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3" name="Google Shape;143;p25"/>
          <p:cNvSpPr txBox="1">
            <a:spLocks noGrp="1"/>
          </p:cNvSpPr>
          <p:nvPr>
            <p:ph type="body" idx="1"/>
          </p:nvPr>
        </p:nvSpPr>
        <p:spPr>
          <a:xfrm>
            <a:off x="7842217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4" name="Google Shape;144;p25"/>
          <p:cNvSpPr txBox="1">
            <a:spLocks noGrp="1"/>
          </p:cNvSpPr>
          <p:nvPr>
            <p:ph type="body" idx="2"/>
          </p:nvPr>
        </p:nvSpPr>
        <p:spPr>
          <a:xfrm>
            <a:off x="817034" y="1433176"/>
            <a:ext cx="6636740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column slide with images">
  <p:cSld name="3 column slide with images"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6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47" name="Google Shape;147;p26"/>
          <p:cNvSpPr txBox="1">
            <a:spLocks noGrp="1"/>
          </p:cNvSpPr>
          <p:nvPr>
            <p:ph type="body" idx="1"/>
          </p:nvPr>
        </p:nvSpPr>
        <p:spPr>
          <a:xfrm>
            <a:off x="817539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8" name="Google Shape;148;p26"/>
          <p:cNvSpPr txBox="1">
            <a:spLocks noGrp="1"/>
          </p:cNvSpPr>
          <p:nvPr>
            <p:ph type="body" idx="2"/>
          </p:nvPr>
        </p:nvSpPr>
        <p:spPr>
          <a:xfrm>
            <a:off x="4335293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49" name="Google Shape;149;p26"/>
          <p:cNvSpPr txBox="1">
            <a:spLocks noGrp="1"/>
          </p:cNvSpPr>
          <p:nvPr>
            <p:ph type="body" idx="3"/>
          </p:nvPr>
        </p:nvSpPr>
        <p:spPr>
          <a:xfrm>
            <a:off x="7843175" y="1433176"/>
            <a:ext cx="3120001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Arial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44424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228600" algn="l" rtl="0">
              <a:lnSpc>
                <a:spcPct val="111083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0" name="Google Shape;150;p26"/>
          <p:cNvSpPr>
            <a:spLocks noGrp="1"/>
          </p:cNvSpPr>
          <p:nvPr>
            <p:ph type="pic" idx="4"/>
          </p:nvPr>
        </p:nvSpPr>
        <p:spPr>
          <a:xfrm>
            <a:off x="43344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1" name="Google Shape;151;p26"/>
          <p:cNvSpPr>
            <a:spLocks noGrp="1"/>
          </p:cNvSpPr>
          <p:nvPr>
            <p:ph type="pic" idx="5"/>
          </p:nvPr>
        </p:nvSpPr>
        <p:spPr>
          <a:xfrm>
            <a:off x="818774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2" name="Google Shape;152;p26"/>
          <p:cNvSpPr>
            <a:spLocks noGrp="1"/>
          </p:cNvSpPr>
          <p:nvPr>
            <p:ph type="pic" idx="6"/>
          </p:nvPr>
        </p:nvSpPr>
        <p:spPr>
          <a:xfrm>
            <a:off x="7843200" y="2379535"/>
            <a:ext cx="3120001" cy="288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image ">
  <p:cSld name="2 column with image 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7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55" name="Google Shape;155;p27"/>
          <p:cNvSpPr>
            <a:spLocks noGrp="1"/>
          </p:cNvSpPr>
          <p:nvPr>
            <p:ph type="pic" idx="2"/>
          </p:nvPr>
        </p:nvSpPr>
        <p:spPr>
          <a:xfrm>
            <a:off x="5898571" y="1553123"/>
            <a:ext cx="5068063" cy="425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96"/>
              <a:buFont typeface="Noto Sans Symbols"/>
              <a:buChar char="▪"/>
              <a:defRPr sz="21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6" name="Google Shape;156;p27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930767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lumn with chart">
  <p:cSld name="2 column with chart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8"/>
          <p:cNvSpPr>
            <a:spLocks noGrp="1"/>
          </p:cNvSpPr>
          <p:nvPr>
            <p:ph type="chart" idx="2"/>
          </p:nvPr>
        </p:nvSpPr>
        <p:spPr>
          <a:xfrm>
            <a:off x="5653703" y="1416100"/>
            <a:ext cx="5731935" cy="45973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2052"/>
              <a:buFont typeface="Noto Sans Symbols"/>
              <a:buChar char="▪"/>
              <a:defRPr sz="27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59" name="Google Shape;159;p28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60" name="Google Shape;160;p28"/>
          <p:cNvSpPr txBox="1">
            <a:spLocks noGrp="1"/>
          </p:cNvSpPr>
          <p:nvPr>
            <p:ph type="body" idx="1"/>
          </p:nvPr>
        </p:nvSpPr>
        <p:spPr>
          <a:xfrm>
            <a:off x="817544" y="1433176"/>
            <a:ext cx="4546399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44423" algn="l" rtl="0">
              <a:lnSpc>
                <a:spcPct val="111083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24"/>
              <a:buFont typeface="Cabin"/>
              <a:buAutoNum type="arabicPeriod"/>
              <a:defRPr sz="2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Slide">
  <p:cSld name="Table Slide"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9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35" cy="5584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Arial"/>
              <a:buNone/>
              <a:defRPr sz="4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vider slide">
  <p:cSld name="Divider slide">
    <p:bg>
      <p:bgPr>
        <a:solidFill>
          <a:srgbClr val="5EB130"/>
        </a:solidFill>
        <a:effectLst/>
      </p:bgPr>
    </p:bg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>
            <a:spLocks noGrp="1"/>
          </p:cNvSpPr>
          <p:nvPr>
            <p:ph type="body" idx="1"/>
          </p:nvPr>
        </p:nvSpPr>
        <p:spPr>
          <a:xfrm>
            <a:off x="0" y="2794000"/>
            <a:ext cx="12192000" cy="179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228600" algn="ctr" rtl="0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0" i="0" u="none" strike="noStrike" cap="none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824365" y="6373366"/>
            <a:ext cx="3860800" cy="1328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Confidential © Micro:bit Educational Foundation 2018 </a:t>
            </a:r>
            <a:endParaRPr/>
          </a:p>
        </p:txBody>
      </p:sp>
      <p:sp>
        <p:nvSpPr>
          <p:cNvPr id="166" name="Google Shape;166;p30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>
              <a:solidFill>
                <a:schemeClr val="lt1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167" name="Google Shape;167;p30"/>
          <p:cNvSpPr txBox="1"/>
          <p:nvPr/>
        </p:nvSpPr>
        <p:spPr>
          <a:xfrm>
            <a:off x="-2218652" y="2957955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chemeClr val="lt1"/>
                </a:solidFill>
                <a:latin typeface="Cabin"/>
                <a:ea typeface="Cabin"/>
                <a:cs typeface="Cabin"/>
                <a:sym typeface="Cabin"/>
              </a:rPr>
              <a:t>Text 54pt sentence case</a:t>
            </a:r>
            <a:endParaRPr/>
          </a:p>
        </p:txBody>
      </p:sp>
      <p:pic>
        <p:nvPicPr>
          <p:cNvPr id="168" name="Google Shape;168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214581" y="6371506"/>
            <a:ext cx="804353" cy="383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/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slideLayout" Target="../slideLayouts/slideLayout26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15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/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/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5"/>
          <p:cNvSpPr txBox="1">
            <a:spLocks noGrp="1"/>
          </p:cNvSpPr>
          <p:nvPr>
            <p:ph type="title"/>
          </p:nvPr>
        </p:nvSpPr>
        <p:spPr>
          <a:xfrm>
            <a:off x="824626" y="358084"/>
            <a:ext cx="10135735" cy="5585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R="0" lvl="0" algn="l" rtl="0">
              <a:lnSpc>
                <a:spcPct val="106649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3" name="Google Shape;93;p15"/>
          <p:cNvSpPr txBox="1">
            <a:spLocks noGrp="1"/>
          </p:cNvSpPr>
          <p:nvPr>
            <p:ph type="body" idx="1"/>
          </p:nvPr>
        </p:nvSpPr>
        <p:spPr>
          <a:xfrm>
            <a:off x="824625" y="1428277"/>
            <a:ext cx="10135735" cy="45649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/>
          <a:lstStyle>
            <a:lvl1pPr marL="457200" marR="0" lvl="0" indent="-344424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L="914400" marR="0" lvl="1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94" name="Google Shape;94;p15"/>
          <p:cNvSpPr txBox="1"/>
          <p:nvPr/>
        </p:nvSpPr>
        <p:spPr>
          <a:xfrm>
            <a:off x="824365" y="6375674"/>
            <a:ext cx="3860800" cy="128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chemeClr val="dk2"/>
                </a:solidFill>
                <a:latin typeface="Cabin"/>
                <a:ea typeface="Cabin"/>
                <a:cs typeface="Cabin"/>
                <a:sym typeface="Cabin"/>
              </a:rPr>
              <a:t>© Micro:bit Educational Foundation 2018</a:t>
            </a:r>
            <a:endParaRPr/>
          </a:p>
        </p:txBody>
      </p:sp>
      <p:sp>
        <p:nvSpPr>
          <p:cNvPr id="95" name="Google Shape;95;p15"/>
          <p:cNvSpPr txBox="1"/>
          <p:nvPr/>
        </p:nvSpPr>
        <p:spPr>
          <a:xfrm>
            <a:off x="411354" y="6370972"/>
            <a:ext cx="316384" cy="1376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marL="0" marR="0" lvl="0" indent="0" algn="l" rtl="0">
              <a:lnSpc>
                <a:spcPct val="83333"/>
              </a:lnSpc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rgbClr val="5EB130"/>
                </a:solidFill>
                <a:latin typeface="Cabin"/>
                <a:ea typeface="Cabin"/>
                <a:cs typeface="Cabin"/>
                <a:sym typeface="Cabin"/>
              </a:rPr>
              <a:t>‹#›</a:t>
            </a:fld>
            <a:endParaRPr sz="1200" b="0" i="0" u="none" strike="noStrike" cap="none">
              <a:solidFill>
                <a:srgbClr val="5EB130"/>
              </a:solidFill>
              <a:latin typeface="Cabin"/>
              <a:ea typeface="Cabin"/>
              <a:cs typeface="Cabin"/>
              <a:sym typeface="Cabin"/>
            </a:endParaRPr>
          </a:p>
        </p:txBody>
      </p:sp>
      <p:sp>
        <p:nvSpPr>
          <p:cNvPr id="96" name="Google Shape;96;p15"/>
          <p:cNvSpPr txBox="1"/>
          <p:nvPr/>
        </p:nvSpPr>
        <p:spPr>
          <a:xfrm>
            <a:off x="-1829118" y="423333"/>
            <a:ext cx="1829118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Title 40pt Title Case</a:t>
            </a:r>
            <a:endParaRPr/>
          </a:p>
        </p:txBody>
      </p:sp>
      <p:sp>
        <p:nvSpPr>
          <p:cNvPr id="97" name="Google Shape;97;p15"/>
          <p:cNvSpPr txBox="1"/>
          <p:nvPr/>
        </p:nvSpPr>
        <p:spPr>
          <a:xfrm>
            <a:off x="-2218652" y="1484784"/>
            <a:ext cx="2218652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Bullets 24pt sentence case</a:t>
            </a:r>
            <a:endParaRPr/>
          </a:p>
        </p:txBody>
      </p:sp>
      <p:sp>
        <p:nvSpPr>
          <p:cNvPr id="98" name="Google Shape;98;p15"/>
          <p:cNvSpPr txBox="1"/>
          <p:nvPr/>
        </p:nvSpPr>
        <p:spPr>
          <a:xfrm>
            <a:off x="-2455759" y="1806682"/>
            <a:ext cx="2455759" cy="3077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rPr>
              <a:t>Sub-bullets 20pt sentence case</a:t>
            </a:r>
            <a:endParaRPr/>
          </a:p>
        </p:txBody>
      </p:sp>
      <p:pic>
        <p:nvPicPr>
          <p:cNvPr id="99" name="Google Shape;99;p15"/>
          <p:cNvPicPr preferRelativeResize="0"/>
          <p:nvPr/>
        </p:nvPicPr>
        <p:blipFill rotWithShape="1">
          <a:blip r:embed="rId17">
            <a:alphaModFix/>
          </a:blip>
          <a:srcRect/>
          <a:stretch/>
        </p:blipFill>
        <p:spPr>
          <a:xfrm>
            <a:off x="11155896" y="6278355"/>
            <a:ext cx="912010" cy="460523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makecode.microbit.org/#pub:_0KU0P98eAKTE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sa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4ic6bFOEdzs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1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Sensory Classroom </a:t>
            </a:r>
            <a:endParaRPr b="1" dirty="0">
              <a:latin typeface="+mj-lt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b="0" i="0" u="none" strike="noStrike" cap="none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Teacher lesson guide 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Lesson 2</a:t>
            </a:r>
            <a:endParaRPr sz="6000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174" name="Google Shape;174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6" name="Google Shape;176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7" name="Google Shape;177;p31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31"/>
          <p:cNvPicPr preferRelativeResize="0"/>
          <p:nvPr/>
        </p:nvPicPr>
        <p:blipFill rotWithShape="1">
          <a:blip r:embed="rId5">
            <a:alphaModFix amt="5000"/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1"/>
          <p:cNvPicPr preferRelativeResize="0"/>
          <p:nvPr/>
        </p:nvPicPr>
        <p:blipFill rotWithShape="1">
          <a:blip r:embed="rId6">
            <a:alphaModFix amt="5000"/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1"/>
          <p:cNvPicPr preferRelativeResize="0"/>
          <p:nvPr/>
        </p:nvPicPr>
        <p:blipFill rotWithShape="1">
          <a:blip r:embed="rId3">
            <a:alphaModFix amt="5000"/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1"/>
          <p:cNvPicPr preferRelativeResize="0"/>
          <p:nvPr/>
        </p:nvPicPr>
        <p:blipFill rotWithShape="1">
          <a:blip r:embed="rId4">
            <a:alphaModFix amt="5000"/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9234597" y="5306675"/>
            <a:ext cx="2737635" cy="13823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40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800" cy="5586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u="sng" dirty="0">
                <a:latin typeface="+mj-lt"/>
                <a:ea typeface="Questrial"/>
                <a:cs typeface="Questrial"/>
                <a:sym typeface="Questrial"/>
              </a:rPr>
              <a:t>Sequencing a light pattern</a:t>
            </a:r>
            <a:endParaRPr u="sng" dirty="0"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51" name="Google Shape;251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388" y="1807800"/>
            <a:ext cx="164782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388" y="4270450"/>
            <a:ext cx="164782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86188" y="1807800"/>
            <a:ext cx="164782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4" name="Google Shape;254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57988" y="1807800"/>
            <a:ext cx="164782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5" name="Google Shape;255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29788" y="1807800"/>
            <a:ext cx="164782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9988" y="4270450"/>
            <a:ext cx="164782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81788" y="4270450"/>
            <a:ext cx="1647825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53588" y="4270450"/>
            <a:ext cx="1647825" cy="184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41"/>
          <p:cNvSpPr/>
          <p:nvPr/>
        </p:nvSpPr>
        <p:spPr>
          <a:xfrm>
            <a:off x="555301" y="367400"/>
            <a:ext cx="111348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Writing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 you know about algorithms?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pseudocode and why it is useful?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Your challenge: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Write a pseudocode algorithm to create a light pattern using micro:bit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4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Algorithm criteria</a:t>
            </a: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4000" b="1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Light pattern starts with an input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Images are symmetrical and non-threatening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Each image displays for 1-3 seconds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pattern is repeated 4-8 times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No pattern is shown when the sequence has finished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43"/>
          <p:cNvSpPr/>
          <p:nvPr/>
        </p:nvSpPr>
        <p:spPr>
          <a:xfrm>
            <a:off x="555301" y="367400"/>
            <a:ext cx="111348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Writing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commands do you think our algorithm will use?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an input and how might we use 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an output and how might we use it?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is iteration and how might we use it?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4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4000" b="1" dirty="0">
                <a:latin typeface="+mj-lt"/>
                <a:ea typeface="Questrial"/>
                <a:cs typeface="Questrial"/>
                <a:sym typeface="Questrial"/>
              </a:rPr>
              <a:t>Computer science concepts </a:t>
            </a:r>
            <a:endParaRPr dirty="0">
              <a:latin typeface="+mj-lt"/>
            </a:endParaRPr>
          </a:p>
        </p:txBody>
      </p:sp>
      <p:sp>
        <p:nvSpPr>
          <p:cNvPr id="283" name="Google Shape;283;p44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9203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Input devices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Hardware that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sends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data to a computer system.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Output devices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Hardware used to </a:t>
            </a: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communicate data</a:t>
            </a: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that has been processed.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p4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700"/>
          </a:xfrm>
          <a:prstGeom prst="rect">
            <a:avLst/>
          </a:prstGeom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latin typeface="+mj-lt"/>
                <a:ea typeface="Questrial"/>
                <a:cs typeface="Questrial"/>
                <a:sym typeface="Questrial"/>
              </a:rPr>
              <a:t>Computer science concepts</a:t>
            </a:r>
            <a:endParaRPr sz="4000" b="1" dirty="0"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90" name="Google Shape;290;p4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1073000" cy="43512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Iteration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Makes algorithms and programs quicker and simpler to write.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Removes unnecessary steps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0" indent="-4318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Makes programs more efficient to run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endParaRPr dirty="0">
              <a:latin typeface="+mj-l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4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Sharing algorithms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does your algorithm meet the criteria?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97" name="Google Shape;297;p46"/>
          <p:cNvSpPr txBox="1"/>
          <p:nvPr/>
        </p:nvSpPr>
        <p:spPr>
          <a:xfrm>
            <a:off x="3325350" y="3084825"/>
            <a:ext cx="5541300" cy="31980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Light pattern starts with an input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Images are symmetrical and non-threatening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Each image displays for 1-3 seconds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pattern is repeated 4-8 times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No pattern is shown when the sequence has finished</a:t>
            </a:r>
            <a:endParaRPr sz="24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47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Programming micro:bit using your algorithm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have you previously programmed using micro:bit?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Create a micro:bit program to show your repeating light pattern - remember to debug as you go.</a:t>
            </a:r>
            <a:b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</a:br>
            <a:endParaRPr lang="en-US"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  <a:hlinkClick r:id="rId3"/>
              </a:rPr>
              <a:t>https://makecode.microbit.org/</a:t>
            </a:r>
            <a:r>
              <a:rPr lang="en-GB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8"/>
          <p:cNvSpPr/>
          <p:nvPr/>
        </p:nvSpPr>
        <p:spPr>
          <a:xfrm>
            <a:off x="1011563" y="367400"/>
            <a:ext cx="10680081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2"/>
                </a:solidFill>
                <a:latin typeface="+mj-lt"/>
                <a:ea typeface="Questrial"/>
                <a:cs typeface="Questrial"/>
                <a:sym typeface="Questrial"/>
              </a:rPr>
              <a:t>Paired programming</a:t>
            </a:r>
            <a:endParaRPr sz="4000" b="1" dirty="0">
              <a:solidFill>
                <a:schemeClr val="dk1"/>
              </a:solidFill>
              <a:latin typeface="+mj-lt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2 programmers working together to code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types the code (driver)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One watches the driver, checks the code, makes suggestions (navigator)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marR="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work collaboratively, talking through problems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b="1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Why might this be helpful? </a:t>
            </a:r>
            <a:endParaRPr sz="32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more accurate code written in shorter time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914400" lvl="1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○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can collaboratively work through problems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4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Evaluating programs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Share your program with another pair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Does the program meet the criteria?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316" name="Google Shape;316;p49"/>
          <p:cNvSpPr txBox="1"/>
          <p:nvPr/>
        </p:nvSpPr>
        <p:spPr>
          <a:xfrm>
            <a:off x="3325350" y="3404100"/>
            <a:ext cx="5541300" cy="3198000"/>
          </a:xfrm>
          <a:prstGeom prst="rect">
            <a:avLst/>
          </a:prstGeom>
          <a:noFill/>
          <a:ln w="76200" cap="flat" cmpd="sng">
            <a:solidFill>
              <a:srgbClr val="FF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Light pattern starts with an input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Images are symmetrical and non-threatening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Each image displays for 1-3 seconds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The pattern is repeated 4-8 times</a:t>
            </a:r>
            <a:endParaRPr sz="24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2400"/>
              <a:buFont typeface="Questrial"/>
              <a:buChar char="●"/>
            </a:pPr>
            <a:r>
              <a:rPr lang="en-US" sz="24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No pattern is shown when the sequence has finished</a:t>
            </a:r>
            <a:endParaRPr sz="2400" b="1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CE7A752-B57C-F94E-B2AD-DD50A3AD8767}"/>
              </a:ext>
            </a:extLst>
          </p:cNvPr>
          <p:cNvSpPr/>
          <p:nvPr/>
        </p:nvSpPr>
        <p:spPr>
          <a:xfrm>
            <a:off x="0" y="6611779"/>
            <a:ext cx="32656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000" dirty="0">
                <a:hlinkClick r:id="rId3"/>
              </a:rPr>
              <a:t>https://makecode.microbit.org/#pub:_0KU0P98eAKTE</a:t>
            </a:r>
            <a:r>
              <a:rPr lang="en-GB" sz="1000" dirty="0"/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32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pseudocode to write an algorithm for a light pattern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iteration in algorithms and programs to create a repeating light pattern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an algorithm and program to ensure they meet criteria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50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Sharing learning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Share the different ways that the light pattern could be started.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Share 3 things you have learnt in today’s lesson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5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Learning objectives: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pseudocode to write an algorithm for a light pattern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use iteration in algorithms and programs to create a repeating light pattern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to evaluate an algorithm and program to ensure they meet criteria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0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0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0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0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3683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3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 sensory classroom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are sensory classrooms?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benefits do they offer learners?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4"/>
          <p:cNvSpPr/>
          <p:nvPr/>
        </p:nvSpPr>
        <p:spPr>
          <a:xfrm>
            <a:off x="860725" y="367400"/>
            <a:ext cx="107727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 Sensory classroom challenge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would like to bring sensory elements into our  classroom.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Sketch your ideas for how we could incorporate features from a sensory classroom.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01" name="Google Shape;201;p34" title="5 Minute Timer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06361" y="4126476"/>
            <a:ext cx="3179275" cy="2384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5"/>
          <p:cNvSpPr/>
          <p:nvPr/>
        </p:nvSpPr>
        <p:spPr>
          <a:xfrm>
            <a:off x="472001" y="367400"/>
            <a:ext cx="112182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Light patterns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We are going to create sensory aids that use light patterns.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benefits could light patterns have for learners who are sensitive to visual stimuli? 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6"/>
          <p:cNvSpPr/>
          <p:nvPr/>
        </p:nvSpPr>
        <p:spPr>
          <a:xfrm>
            <a:off x="444251" y="367400"/>
            <a:ext cx="112458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Appropriate patterns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Which of the following images would be suitable for a sensory aid?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What do the suitable images have in common?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7"/>
          <p:cNvSpPr/>
          <p:nvPr/>
        </p:nvSpPr>
        <p:spPr>
          <a:xfrm>
            <a:off x="1012888" y="264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Appropriate images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Questrial"/>
                <a:ea typeface="Questrial"/>
                <a:cs typeface="Questrial"/>
                <a:sym typeface="Questrial"/>
              </a:rPr>
              <a:t>text</a:t>
            </a: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  <p:pic>
        <p:nvPicPr>
          <p:cNvPr id="220" name="Google Shape;220;p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87025" y="4333275"/>
            <a:ext cx="2266950" cy="2019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55163" y="1841563"/>
            <a:ext cx="2124075" cy="1971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3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907550" y="1827275"/>
            <a:ext cx="2152650" cy="2000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274213" y="4366600"/>
            <a:ext cx="208597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4" name="Google Shape;224;p3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21838" y="4399938"/>
            <a:ext cx="2124075" cy="195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5" name="Google Shape;225;p37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172750" y="1841563"/>
            <a:ext cx="2095500" cy="1971675"/>
          </a:xfrm>
          <a:prstGeom prst="rect">
            <a:avLst/>
          </a:prstGeom>
          <a:noFill/>
          <a:ln>
            <a:noFill/>
          </a:ln>
        </p:spPr>
      </p:pic>
      <p:sp>
        <p:nvSpPr>
          <p:cNvPr id="226" name="Google Shape;226;p37"/>
          <p:cNvSpPr txBox="1"/>
          <p:nvPr/>
        </p:nvSpPr>
        <p:spPr>
          <a:xfrm>
            <a:off x="135200" y="2659450"/>
            <a:ext cx="5301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a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7" name="Google Shape;227;p37"/>
          <p:cNvSpPr txBox="1"/>
          <p:nvPr/>
        </p:nvSpPr>
        <p:spPr>
          <a:xfrm>
            <a:off x="4443450" y="2659450"/>
            <a:ext cx="5301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b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8" name="Google Shape;228;p37"/>
          <p:cNvSpPr txBox="1"/>
          <p:nvPr/>
        </p:nvSpPr>
        <p:spPr>
          <a:xfrm>
            <a:off x="8495150" y="2659450"/>
            <a:ext cx="5301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c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29" name="Google Shape;229;p37"/>
          <p:cNvSpPr txBox="1"/>
          <p:nvPr/>
        </p:nvSpPr>
        <p:spPr>
          <a:xfrm>
            <a:off x="135200" y="5509900"/>
            <a:ext cx="5301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d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30" name="Google Shape;230;p37"/>
          <p:cNvSpPr txBox="1"/>
          <p:nvPr/>
        </p:nvSpPr>
        <p:spPr>
          <a:xfrm>
            <a:off x="4443450" y="5509900"/>
            <a:ext cx="5301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e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  <p:sp>
        <p:nvSpPr>
          <p:cNvPr id="231" name="Google Shape;231;p37"/>
          <p:cNvSpPr txBox="1"/>
          <p:nvPr/>
        </p:nvSpPr>
        <p:spPr>
          <a:xfrm>
            <a:off x="8495150" y="5509900"/>
            <a:ext cx="530100" cy="68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latin typeface="Questrial"/>
                <a:ea typeface="Questrial"/>
                <a:cs typeface="Questrial"/>
                <a:sym typeface="Questrial"/>
              </a:rPr>
              <a:t>f</a:t>
            </a:r>
            <a:endParaRPr sz="3200"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8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light patterns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How could this diagram be used to record a light pattern?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pic>
        <p:nvPicPr>
          <p:cNvPr id="238" name="Google Shape;238;p3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71497" y="3339359"/>
            <a:ext cx="2849004" cy="2712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9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Sequencing a light pattern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Use the blank 5 x 5 light grids to plan each stage of your repeating pattern.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US" sz="3200" dirty="0">
                <a:solidFill>
                  <a:srgbClr val="505555"/>
                </a:solidFill>
                <a:latin typeface="+mj-lt"/>
                <a:ea typeface="Questrial"/>
                <a:cs typeface="Questrial"/>
                <a:sym typeface="Questrial"/>
              </a:rPr>
              <a:t>Label each image to identify its position with the sequence.</a:t>
            </a:r>
            <a:endParaRPr sz="3200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505555"/>
              </a:solidFill>
              <a:latin typeface="Questrial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ARM PPT template 2016_Confidential">
  <a:themeElements>
    <a:clrScheme name="Custom 10">
      <a:dk1>
        <a:srgbClr val="414444"/>
      </a:dk1>
      <a:lt1>
        <a:srgbClr val="FFFFFF"/>
      </a:lt1>
      <a:dk2>
        <a:srgbClr val="000000"/>
      </a:dk2>
      <a:lt2>
        <a:srgbClr val="FFFFFF"/>
      </a:lt2>
      <a:accent1>
        <a:srgbClr val="128CAB"/>
      </a:accent1>
      <a:accent2>
        <a:srgbClr val="00A960"/>
      </a:accent2>
      <a:accent3>
        <a:srgbClr val="00C3DC"/>
      </a:accent3>
      <a:accent4>
        <a:srgbClr val="765F97"/>
      </a:accent4>
      <a:accent5>
        <a:srgbClr val="CF364A"/>
      </a:accent5>
      <a:accent6>
        <a:srgbClr val="909393"/>
      </a:accent6>
      <a:hlink>
        <a:srgbClr val="128CAB"/>
      </a:hlink>
      <a:folHlink>
        <a:srgbClr val="009FC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700</Words>
  <Application>Microsoft Macintosh PowerPoint</Application>
  <PresentationFormat>Widescreen</PresentationFormat>
  <Paragraphs>169</Paragraphs>
  <Slides>22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Cabin</vt:lpstr>
      <vt:lpstr>Calibri</vt:lpstr>
      <vt:lpstr>Noto Sans Symbols</vt:lpstr>
      <vt:lpstr>Questrial</vt:lpstr>
      <vt:lpstr>Office Theme</vt:lpstr>
      <vt:lpstr>ARM PPT template 2016_Confidential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Sequencing a light pattern</vt:lpstr>
      <vt:lpstr>PowerPoint Presentation</vt:lpstr>
      <vt:lpstr>PowerPoint Presentation</vt:lpstr>
      <vt:lpstr>PowerPoint Presentation</vt:lpstr>
      <vt:lpstr>Computer science concepts </vt:lpstr>
      <vt:lpstr>Computer science concepts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Giles Booth</cp:lastModifiedBy>
  <cp:revision>5</cp:revision>
  <dcterms:modified xsi:type="dcterms:W3CDTF">2019-10-29T16:15:23Z</dcterms:modified>
</cp:coreProperties>
</file>